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1-1.png>
</file>

<file path=ppt/media/image-12-1.png>
</file>

<file path=ppt/media/image-13-1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667" y="1571625"/>
            <a:ext cx="2000250" cy="200025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389862" y="462614"/>
            <a:ext cx="1089980" cy="5447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2862" b="1" spc="-1" kern="0" dirty="0">
                <a:solidFill>
                  <a:srgbClr val="FFFFFF"/>
                </a:solidFill>
              </a:rPr>
              <a:t>AURA</a:t>
            </a:r>
            <a:endParaRPr lang="en-US" sz="2862" dirty="0"/>
          </a:p>
        </p:txBody>
      </p:sp>
      <p:sp>
        <p:nvSpPr>
          <p:cNvPr id="5" name="Text 1"/>
          <p:cNvSpPr/>
          <p:nvPr/>
        </p:nvSpPr>
        <p:spPr>
          <a:xfrm>
            <a:off x="4389862" y="976601"/>
            <a:ext cx="4039763" cy="4800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2862" b="1" spc="-1" kern="0" dirty="0">
                <a:solidFill>
                  <a:srgbClr val="00D9FF"/>
                </a:solidFill>
              </a:rPr>
              <a:t>:</a:t>
            </a:r>
            <a:endParaRPr lang="en-US" sz="2862" dirty="0"/>
          </a:p>
        </p:txBody>
      </p:sp>
      <p:sp>
        <p:nvSpPr>
          <p:cNvPr id="6" name="Text 2"/>
          <p:cNvSpPr/>
          <p:nvPr/>
        </p:nvSpPr>
        <p:spPr>
          <a:xfrm>
            <a:off x="4389862" y="1456655"/>
            <a:ext cx="4039763" cy="4800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2862" b="1" spc="-1" kern="0" dirty="0">
                <a:solidFill>
                  <a:srgbClr val="00D9FF"/>
                </a:solidFill>
              </a:rPr>
              <a:t>Адаптивный</a:t>
            </a:r>
            <a:endParaRPr lang="en-US" sz="2862" dirty="0"/>
          </a:p>
        </p:txBody>
      </p:sp>
      <p:sp>
        <p:nvSpPr>
          <p:cNvPr id="7" name="Text 3"/>
          <p:cNvSpPr/>
          <p:nvPr/>
        </p:nvSpPr>
        <p:spPr>
          <a:xfrm>
            <a:off x="4389862" y="1936710"/>
            <a:ext cx="4039763" cy="4800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2862" b="1" spc="-1" kern="0" dirty="0">
                <a:solidFill>
                  <a:srgbClr val="00D9FF"/>
                </a:solidFill>
              </a:rPr>
              <a:t>Унифицированный</a:t>
            </a:r>
            <a:endParaRPr lang="en-US" sz="2862" dirty="0"/>
          </a:p>
        </p:txBody>
      </p:sp>
      <p:sp>
        <p:nvSpPr>
          <p:cNvPr id="8" name="Text 4"/>
          <p:cNvSpPr/>
          <p:nvPr/>
        </p:nvSpPr>
        <p:spPr>
          <a:xfrm>
            <a:off x="4389862" y="2416764"/>
            <a:ext cx="4039763" cy="4800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2862" b="1" spc="-1" kern="0" dirty="0">
                <a:solidFill>
                  <a:srgbClr val="00D9FF"/>
                </a:solidFill>
              </a:rPr>
              <a:t>Агент</a:t>
            </a:r>
            <a:endParaRPr lang="en-US" sz="2862" dirty="0"/>
          </a:p>
        </p:txBody>
      </p:sp>
      <p:sp>
        <p:nvSpPr>
          <p:cNvPr id="9" name="Text 5"/>
          <p:cNvSpPr/>
          <p:nvPr/>
        </p:nvSpPr>
        <p:spPr>
          <a:xfrm>
            <a:off x="4389862" y="3204000"/>
            <a:ext cx="4039763" cy="4800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69" dirty="0">
                <a:solidFill>
                  <a:srgbClr val="E8F1F5"/>
                </a:solidFill>
              </a:rPr>
              <a:t>Трансформация умного дома в разумную систему</a:t>
            </a:r>
            <a:endParaRPr lang="en-US" sz="1269" dirty="0"/>
          </a:p>
        </p:txBody>
      </p:sp>
      <p:sp>
        <p:nvSpPr>
          <p:cNvPr id="10" name="Text 6"/>
          <p:cNvSpPr/>
          <p:nvPr/>
        </p:nvSpPr>
        <p:spPr>
          <a:xfrm>
            <a:off x="4389862" y="4041214"/>
            <a:ext cx="4039763" cy="1371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584" b="1" spc="1" kern="0" dirty="0">
                <a:solidFill>
                  <a:srgbClr val="00D9FF"/>
                </a:solidFill>
              </a:rPr>
              <a:t>Целевая аудитория</a:t>
            </a:r>
            <a:endParaRPr lang="en-US" sz="584" dirty="0"/>
          </a:p>
        </p:txBody>
      </p:sp>
      <p:sp>
        <p:nvSpPr>
          <p:cNvPr id="11" name="Text 7"/>
          <p:cNvSpPr/>
          <p:nvPr/>
        </p:nvSpPr>
        <p:spPr>
          <a:xfrm>
            <a:off x="4389862" y="4235518"/>
            <a:ext cx="4039763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E8F1F5"/>
                </a:solidFill>
              </a:rPr>
              <a:t>Руководители IoT-компаний, производители датчиков и устройств для умного дома</a:t>
            </a:r>
            <a:endParaRPr lang="en-US" sz="942" dirty="0"/>
          </a:p>
        </p:txBody>
      </p:sp>
      <p:sp>
        <p:nvSpPr>
          <p:cNvPr id="12" name="Text 8"/>
          <p:cNvSpPr/>
          <p:nvPr/>
        </p:nvSpPr>
        <p:spPr>
          <a:xfrm>
            <a:off x="7705260" y="4741664"/>
            <a:ext cx="101011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spc="2" kern="0" dirty="0">
                <a:solidFill>
                  <a:srgbClr val="00D9FF">
                    <a:alpha val="60000"/>
                  </a:srgbClr>
                </a:solidFill>
              </a:rPr>
              <a:t>[ BLUEPRINT v1.0 ]</a:t>
            </a:r>
            <a:endParaRPr lang="en-US" sz="62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9400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21469" y="321469"/>
            <a:ext cx="850106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016" b="1" dirty="0">
                <a:solidFill>
                  <a:srgbClr val="00D9FF"/>
                </a:solidFill>
              </a:rPr>
              <a:t>Монетизация AURA:</a:t>
            </a:r>
            <a:pPr algn="l" indent="0" marL="0">
              <a:lnSpc>
                <a:spcPts val="2700"/>
              </a:lnSpc>
              <a:buNone/>
            </a:pPr>
            <a:r>
              <a:rPr lang="en-US" sz="2016" b="1" dirty="0">
                <a:solidFill>
                  <a:srgbClr val="FFFFFF"/>
                </a:solidFill>
              </a:rPr>
              <a:t> Двойная Стратегия</a:t>
            </a:r>
            <a:endParaRPr lang="en-US" sz="2016" dirty="0"/>
          </a:p>
        </p:txBody>
      </p:sp>
      <p:sp>
        <p:nvSpPr>
          <p:cNvPr id="4" name="Text 1"/>
          <p:cNvSpPr/>
          <p:nvPr/>
        </p:nvSpPr>
        <p:spPr>
          <a:xfrm>
            <a:off x="464344" y="1000125"/>
            <a:ext cx="1805332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Модели Монетизации</a:t>
            </a:r>
            <a:endParaRPr lang="en-US" sz="1090" dirty="0"/>
          </a:p>
        </p:txBody>
      </p:sp>
      <p:sp>
        <p:nvSpPr>
          <p:cNvPr id="5" name="Shape 2"/>
          <p:cNvSpPr/>
          <p:nvPr/>
        </p:nvSpPr>
        <p:spPr>
          <a:xfrm>
            <a:off x="321469" y="1393031"/>
            <a:ext cx="8501063" cy="168771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21469" y="1393031"/>
            <a:ext cx="21431" cy="1687711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7" name="Text 4"/>
          <p:cNvSpPr/>
          <p:nvPr/>
        </p:nvSpPr>
        <p:spPr>
          <a:xfrm>
            <a:off x="500063" y="1571625"/>
            <a:ext cx="81438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AURA Cloud</a:t>
            </a:r>
            <a:endParaRPr lang="en-US" sz="987" dirty="0"/>
          </a:p>
        </p:txBody>
      </p:sp>
      <p:sp>
        <p:nvSpPr>
          <p:cNvPr id="8" name="Text 5"/>
          <p:cNvSpPr/>
          <p:nvPr/>
        </p:nvSpPr>
        <p:spPr>
          <a:xfrm>
            <a:off x="500063" y="1852017"/>
            <a:ext cx="81438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0" dirty="0">
                <a:solidFill>
                  <a:srgbClr val="E8F1F5">
                    <a:alpha val="90000"/>
                  </a:srgbClr>
                </a:solidFill>
              </a:rPr>
              <a:t>SaaS-подписка за доступ к мощным облачным LLM/VLM и вычислительным ресурсам. Основной источник дохода.</a:t>
            </a:r>
            <a:endParaRPr lang="en-US" sz="780" dirty="0"/>
          </a:p>
        </p:txBody>
      </p:sp>
      <p:sp>
        <p:nvSpPr>
          <p:cNvPr id="9" name="Shape 6"/>
          <p:cNvSpPr/>
          <p:nvPr/>
        </p:nvSpPr>
        <p:spPr>
          <a:xfrm>
            <a:off x="500063" y="2194917"/>
            <a:ext cx="8143875" cy="70723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00063" y="2194917"/>
            <a:ext cx="8143875" cy="7144"/>
          </a:xfrm>
          <a:prstGeom prst="rect">
            <a:avLst/>
          </a:prstGeom>
          <a:solidFill>
            <a:srgbClr val="CCF7FF"/>
          </a:solidFill>
          <a:ln/>
        </p:spPr>
      </p:sp>
      <p:sp>
        <p:nvSpPr>
          <p:cNvPr id="11" name="Text 8"/>
          <p:cNvSpPr/>
          <p:nvPr/>
        </p:nvSpPr>
        <p:spPr>
          <a:xfrm>
            <a:off x="600075" y="2302073"/>
            <a:ext cx="3295138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Разные тарифные планы (Базовый, Профессиональный, Премиум)</a:t>
            </a:r>
            <a:endParaRPr lang="en-US" sz="727" dirty="0"/>
          </a:p>
        </p:txBody>
      </p:sp>
      <p:sp>
        <p:nvSpPr>
          <p:cNvPr id="12" name="Text 9"/>
          <p:cNvSpPr/>
          <p:nvPr/>
        </p:nvSpPr>
        <p:spPr>
          <a:xfrm>
            <a:off x="600075" y="2523530"/>
            <a:ext cx="2738847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Ежемесячная и годовая подписка с гибкими условиями</a:t>
            </a:r>
            <a:endParaRPr lang="en-US" sz="727" dirty="0"/>
          </a:p>
        </p:txBody>
      </p:sp>
      <p:sp>
        <p:nvSpPr>
          <p:cNvPr id="13" name="Text 10"/>
          <p:cNvSpPr/>
          <p:nvPr/>
        </p:nvSpPr>
        <p:spPr>
          <a:xfrm>
            <a:off x="600075" y="2744986"/>
            <a:ext cx="3837003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Максимальная производительность и удобство для конечных пользователей</a:t>
            </a:r>
            <a:endParaRPr lang="en-US" sz="727" dirty="0"/>
          </a:p>
        </p:txBody>
      </p:sp>
      <p:sp>
        <p:nvSpPr>
          <p:cNvPr id="14" name="Shape 11"/>
          <p:cNvSpPr/>
          <p:nvPr/>
        </p:nvSpPr>
        <p:spPr>
          <a:xfrm>
            <a:off x="321469" y="3216473"/>
            <a:ext cx="8501063" cy="168771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321469" y="3216473"/>
            <a:ext cx="21431" cy="1687711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16" name="Text 13"/>
          <p:cNvSpPr/>
          <p:nvPr/>
        </p:nvSpPr>
        <p:spPr>
          <a:xfrm>
            <a:off x="500063" y="3395067"/>
            <a:ext cx="81438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AURA Edge</a:t>
            </a:r>
            <a:endParaRPr lang="en-US" sz="987" dirty="0"/>
          </a:p>
        </p:txBody>
      </p:sp>
      <p:sp>
        <p:nvSpPr>
          <p:cNvPr id="17" name="Text 14"/>
          <p:cNvSpPr/>
          <p:nvPr/>
        </p:nvSpPr>
        <p:spPr>
          <a:xfrm>
            <a:off x="500063" y="3675459"/>
            <a:ext cx="81438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0" dirty="0">
                <a:solidFill>
                  <a:srgbClr val="E8F1F5">
                    <a:alpha val="90000"/>
                  </a:srgbClr>
                </a:solidFill>
              </a:rPr>
              <a:t>Локальный режим с Freemium-моделью. Базовый агент бесплатен, продвинутые функции доступны по подписке.</a:t>
            </a:r>
            <a:endParaRPr lang="en-US" sz="780" dirty="0"/>
          </a:p>
        </p:txBody>
      </p:sp>
      <p:sp>
        <p:nvSpPr>
          <p:cNvPr id="18" name="Shape 15"/>
          <p:cNvSpPr/>
          <p:nvPr/>
        </p:nvSpPr>
        <p:spPr>
          <a:xfrm>
            <a:off x="500063" y="4018359"/>
            <a:ext cx="8143875" cy="70723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500063" y="4018359"/>
            <a:ext cx="8143875" cy="7144"/>
          </a:xfrm>
          <a:prstGeom prst="rect">
            <a:avLst/>
          </a:prstGeom>
          <a:solidFill>
            <a:srgbClr val="CCF7FF"/>
          </a:solidFill>
          <a:ln/>
        </p:spPr>
      </p:sp>
      <p:sp>
        <p:nvSpPr>
          <p:cNvPr id="20" name="Text 17"/>
          <p:cNvSpPr/>
          <p:nvPr/>
        </p:nvSpPr>
        <p:spPr>
          <a:xfrm>
            <a:off x="600075" y="4125516"/>
            <a:ext cx="3231431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Максимальная приватность и локальный контроль над данными</a:t>
            </a:r>
            <a:endParaRPr lang="en-US" sz="727" dirty="0"/>
          </a:p>
        </p:txBody>
      </p:sp>
      <p:sp>
        <p:nvSpPr>
          <p:cNvPr id="21" name="Text 18"/>
          <p:cNvSpPr/>
          <p:nvPr/>
        </p:nvSpPr>
        <p:spPr>
          <a:xfrm>
            <a:off x="600075" y="4346972"/>
            <a:ext cx="2534441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Лицензии для продвинутых функций и интеграций</a:t>
            </a:r>
            <a:endParaRPr lang="en-US" sz="727" dirty="0"/>
          </a:p>
        </p:txBody>
      </p:sp>
      <p:sp>
        <p:nvSpPr>
          <p:cNvPr id="22" name="Text 19"/>
          <p:cNvSpPr/>
          <p:nvPr/>
        </p:nvSpPr>
        <p:spPr>
          <a:xfrm>
            <a:off x="600075" y="4568428"/>
            <a:ext cx="3503340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Партнерство с производителями Edge-оборудования и локальных LLM</a:t>
            </a:r>
            <a:endParaRPr lang="en-US" sz="727" dirty="0"/>
          </a:p>
        </p:txBody>
      </p:sp>
      <p:sp>
        <p:nvSpPr>
          <p:cNvPr id="23" name="Shape 20"/>
          <p:cNvSpPr/>
          <p:nvPr/>
        </p:nvSpPr>
        <p:spPr>
          <a:xfrm>
            <a:off x="321469" y="5182791"/>
            <a:ext cx="8501063" cy="42148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321469" y="5182791"/>
            <a:ext cx="21431" cy="421481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25" name="Text 22"/>
          <p:cNvSpPr/>
          <p:nvPr/>
        </p:nvSpPr>
        <p:spPr>
          <a:xfrm>
            <a:off x="464344" y="5335488"/>
            <a:ext cx="104122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spc="1" kern="0" dirty="0">
                <a:solidFill>
                  <a:srgbClr val="6C63FF"/>
                </a:solidFill>
              </a:rPr>
              <a:t>Следующий Слайд</a:t>
            </a:r>
            <a:endParaRPr lang="en-US" sz="584" dirty="0"/>
          </a:p>
        </p:txBody>
      </p:sp>
      <p:sp>
        <p:nvSpPr>
          <p:cNvPr id="26" name="Text 23"/>
          <p:cNvSpPr/>
          <p:nvPr/>
        </p:nvSpPr>
        <p:spPr>
          <a:xfrm>
            <a:off x="1612729" y="5318522"/>
            <a:ext cx="4363352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Партнерские возможности и совместный рост с производителями датчиков и устройств</a:t>
            </a:r>
            <a:endParaRPr lang="en-US" sz="727" dirty="0"/>
          </a:p>
        </p:txBody>
      </p:sp>
      <p:sp>
        <p:nvSpPr>
          <p:cNvPr id="27" name="Text 24"/>
          <p:cNvSpPr/>
          <p:nvPr/>
        </p:nvSpPr>
        <p:spPr>
          <a:xfrm>
            <a:off x="8565356" y="5311378"/>
            <a:ext cx="11430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6C63FF"/>
                </a:solidFill>
              </a:rPr>
              <a:t>→</a:t>
            </a:r>
            <a:endParaRPr lang="en-US" sz="784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21469" y="321469"/>
            <a:ext cx="8501063" cy="3157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705" b="1" dirty="0">
                <a:solidFill>
                  <a:srgbClr val="00D9FF"/>
                </a:solidFill>
              </a:rPr>
              <a:t>Партнерство:</a:t>
            </a:r>
            <a:pPr algn="l" indent="0" marL="0">
              <a:lnSpc>
                <a:spcPts val="2500"/>
              </a:lnSpc>
              <a:buNone/>
            </a:pPr>
            <a:r>
              <a:rPr lang="en-US" sz="1705" b="1" dirty="0">
                <a:solidFill>
                  <a:srgbClr val="FFFFFF"/>
                </a:solidFill>
              </a:rPr>
              <a:t> Возможности для Совместного Роста</a:t>
            </a:r>
            <a:endParaRPr lang="en-US" sz="1705" dirty="0"/>
          </a:p>
        </p:txBody>
      </p:sp>
      <p:sp>
        <p:nvSpPr>
          <p:cNvPr id="4" name="Text 1"/>
          <p:cNvSpPr/>
          <p:nvPr/>
        </p:nvSpPr>
        <p:spPr>
          <a:xfrm>
            <a:off x="464344" y="915823"/>
            <a:ext cx="189192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Три Ключевых Возможности</a:t>
            </a:r>
            <a:endParaRPr lang="en-US" sz="885" dirty="0"/>
          </a:p>
        </p:txBody>
      </p:sp>
      <p:sp>
        <p:nvSpPr>
          <p:cNvPr id="5" name="Shape 2"/>
          <p:cNvSpPr/>
          <p:nvPr/>
        </p:nvSpPr>
        <p:spPr>
          <a:xfrm>
            <a:off x="321469" y="1233720"/>
            <a:ext cx="2738428" cy="169083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21469" y="1233720"/>
            <a:ext cx="21431" cy="1690836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7" name="Text 4"/>
          <p:cNvSpPr/>
          <p:nvPr/>
        </p:nvSpPr>
        <p:spPr>
          <a:xfrm>
            <a:off x="478631" y="1390883"/>
            <a:ext cx="242410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AURA-Ready Сертификация</a:t>
            </a:r>
            <a:endParaRPr lang="en-US" sz="784" dirty="0"/>
          </a:p>
        </p:txBody>
      </p:sp>
      <p:sp>
        <p:nvSpPr>
          <p:cNvPr id="8" name="Text 5"/>
          <p:cNvSpPr/>
          <p:nvPr/>
        </p:nvSpPr>
        <p:spPr>
          <a:xfrm>
            <a:off x="478631" y="1625175"/>
            <a:ext cx="242410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>
                    <a:alpha val="85000"/>
                  </a:srgbClr>
                </a:solidFill>
              </a:rPr>
              <a:t>Сертификация для ваших новых, продвинутых датчиков и устройств, подтверждающая оптимальную интеграцию с AURA.</a:t>
            </a:r>
            <a:endParaRPr lang="en-US" sz="674" dirty="0"/>
          </a:p>
        </p:txBody>
      </p:sp>
      <p:sp>
        <p:nvSpPr>
          <p:cNvPr id="9" name="Shape 6"/>
          <p:cNvSpPr/>
          <p:nvPr/>
        </p:nvSpPr>
        <p:spPr>
          <a:xfrm>
            <a:off x="478631" y="2200247"/>
            <a:ext cx="2424103" cy="56714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478631" y="2200247"/>
            <a:ext cx="2424103" cy="7144"/>
          </a:xfrm>
          <a:prstGeom prst="rect">
            <a:avLst/>
          </a:prstGeom>
          <a:solidFill>
            <a:srgbClr val="E2E0FF"/>
          </a:solidFill>
          <a:ln/>
        </p:spPr>
      </p:sp>
      <p:sp>
        <p:nvSpPr>
          <p:cNvPr id="11" name="Text 8"/>
          <p:cNvSpPr/>
          <p:nvPr/>
        </p:nvSpPr>
        <p:spPr>
          <a:xfrm>
            <a:off x="578644" y="2285972"/>
            <a:ext cx="1877578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/>
                </a:solidFill>
              </a:rPr>
              <a:t>Маркетинговое преимущество и выделение</a:t>
            </a:r>
            <a:endParaRPr lang="en-US" sz="621" dirty="0"/>
          </a:p>
        </p:txBody>
      </p:sp>
      <p:sp>
        <p:nvSpPr>
          <p:cNvPr id="12" name="Text 9"/>
          <p:cNvSpPr/>
          <p:nvPr/>
        </p:nvSpPr>
        <p:spPr>
          <a:xfrm>
            <a:off x="578644" y="2463115"/>
            <a:ext cx="1687181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/>
                </a:solidFill>
              </a:rPr>
              <a:t>Приоритетная поддержка и интеграция</a:t>
            </a:r>
            <a:endParaRPr lang="en-US" sz="621" dirty="0"/>
          </a:p>
        </p:txBody>
      </p:sp>
      <p:sp>
        <p:nvSpPr>
          <p:cNvPr id="13" name="Text 10"/>
          <p:cNvSpPr/>
          <p:nvPr/>
        </p:nvSpPr>
        <p:spPr>
          <a:xfrm>
            <a:off x="578644" y="2640257"/>
            <a:ext cx="1226576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/>
                </a:solidFill>
              </a:rPr>
              <a:t>Доступ к документации и API</a:t>
            </a:r>
            <a:endParaRPr lang="en-US" sz="621" dirty="0"/>
          </a:p>
        </p:txBody>
      </p:sp>
      <p:sp>
        <p:nvSpPr>
          <p:cNvPr id="14" name="Shape 11"/>
          <p:cNvSpPr/>
          <p:nvPr/>
        </p:nvSpPr>
        <p:spPr>
          <a:xfrm>
            <a:off x="3202772" y="1233720"/>
            <a:ext cx="2738428" cy="168369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3202772" y="1233720"/>
            <a:ext cx="21431" cy="1683693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16" name="Text 13"/>
          <p:cNvSpPr/>
          <p:nvPr/>
        </p:nvSpPr>
        <p:spPr>
          <a:xfrm>
            <a:off x="3359934" y="1390883"/>
            <a:ext cx="242410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Совместный Маркетинг</a:t>
            </a:r>
            <a:endParaRPr lang="en-US" sz="784" dirty="0"/>
          </a:p>
        </p:txBody>
      </p:sp>
      <p:sp>
        <p:nvSpPr>
          <p:cNvPr id="17" name="Text 14"/>
          <p:cNvSpPr/>
          <p:nvPr/>
        </p:nvSpPr>
        <p:spPr>
          <a:xfrm>
            <a:off x="3359934" y="1625175"/>
            <a:ext cx="2424103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>
                    <a:alpha val="85000"/>
                  </a:srgbClr>
                </a:solidFill>
              </a:rPr>
              <a:t>Продвижение ваших устройств как ключевых компонентов для "Разумного Дома AURA".</a:t>
            </a:r>
            <a:endParaRPr lang="en-US" sz="674" dirty="0"/>
          </a:p>
        </p:txBody>
      </p:sp>
      <p:sp>
        <p:nvSpPr>
          <p:cNvPr id="18" name="Shape 15"/>
          <p:cNvSpPr/>
          <p:nvPr/>
        </p:nvSpPr>
        <p:spPr>
          <a:xfrm>
            <a:off x="3359934" y="2060944"/>
            <a:ext cx="2424103" cy="56714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3359934" y="2060944"/>
            <a:ext cx="2424103" cy="7144"/>
          </a:xfrm>
          <a:prstGeom prst="rect">
            <a:avLst/>
          </a:prstGeom>
          <a:solidFill>
            <a:srgbClr val="E2E0FF"/>
          </a:solidFill>
          <a:ln/>
        </p:spPr>
      </p:sp>
      <p:sp>
        <p:nvSpPr>
          <p:cNvPr id="20" name="Text 17"/>
          <p:cNvSpPr/>
          <p:nvPr/>
        </p:nvSpPr>
        <p:spPr>
          <a:xfrm>
            <a:off x="3459947" y="2146669"/>
            <a:ext cx="1398975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/>
                </a:solidFill>
              </a:rPr>
              <a:t>Совместные кампании и контент</a:t>
            </a:r>
            <a:endParaRPr lang="en-US" sz="621" dirty="0"/>
          </a:p>
        </p:txBody>
      </p:sp>
      <p:sp>
        <p:nvSpPr>
          <p:cNvPr id="21" name="Text 18"/>
          <p:cNvSpPr/>
          <p:nvPr/>
        </p:nvSpPr>
        <p:spPr>
          <a:xfrm>
            <a:off x="3459947" y="2323812"/>
            <a:ext cx="1356001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/>
                </a:solidFill>
              </a:rPr>
              <a:t>Размещение в экосистеме AURA</a:t>
            </a:r>
            <a:endParaRPr lang="en-US" sz="621" dirty="0"/>
          </a:p>
        </p:txBody>
      </p:sp>
      <p:sp>
        <p:nvSpPr>
          <p:cNvPr id="22" name="Text 19"/>
          <p:cNvSpPr/>
          <p:nvPr/>
        </p:nvSpPr>
        <p:spPr>
          <a:xfrm>
            <a:off x="3459947" y="2500954"/>
            <a:ext cx="1371628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/>
                </a:solidFill>
              </a:rPr>
              <a:t>Расширение рынка и аудитории</a:t>
            </a:r>
            <a:endParaRPr lang="en-US" sz="621" dirty="0"/>
          </a:p>
        </p:txBody>
      </p:sp>
      <p:sp>
        <p:nvSpPr>
          <p:cNvPr id="23" name="Shape 20"/>
          <p:cNvSpPr/>
          <p:nvPr/>
        </p:nvSpPr>
        <p:spPr>
          <a:xfrm>
            <a:off x="6084075" y="1233720"/>
            <a:ext cx="2738456" cy="168369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6084075" y="1233720"/>
            <a:ext cx="21431" cy="1683693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25" name="Text 22"/>
          <p:cNvSpPr/>
          <p:nvPr/>
        </p:nvSpPr>
        <p:spPr>
          <a:xfrm>
            <a:off x="6241238" y="1390883"/>
            <a:ext cx="2424131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Техническая Интеграция</a:t>
            </a:r>
            <a:endParaRPr lang="en-US" sz="784" dirty="0"/>
          </a:p>
        </p:txBody>
      </p:sp>
      <p:sp>
        <p:nvSpPr>
          <p:cNvPr id="26" name="Text 23"/>
          <p:cNvSpPr/>
          <p:nvPr/>
        </p:nvSpPr>
        <p:spPr>
          <a:xfrm>
            <a:off x="6241238" y="1625175"/>
            <a:ext cx="2424131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>
                    <a:alpha val="85000"/>
                  </a:srgbClr>
                </a:solidFill>
              </a:rPr>
              <a:t>Полная поддержка интеграции ваших устройств через MCP и Home Assistant.</a:t>
            </a:r>
            <a:endParaRPr lang="en-US" sz="674" dirty="0"/>
          </a:p>
        </p:txBody>
      </p:sp>
      <p:sp>
        <p:nvSpPr>
          <p:cNvPr id="27" name="Shape 24"/>
          <p:cNvSpPr/>
          <p:nvPr/>
        </p:nvSpPr>
        <p:spPr>
          <a:xfrm>
            <a:off x="6241238" y="2060944"/>
            <a:ext cx="2424131" cy="56714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8" name="Shape 25"/>
          <p:cNvSpPr/>
          <p:nvPr/>
        </p:nvSpPr>
        <p:spPr>
          <a:xfrm>
            <a:off x="6241238" y="2060944"/>
            <a:ext cx="2424131" cy="7144"/>
          </a:xfrm>
          <a:prstGeom prst="rect">
            <a:avLst/>
          </a:prstGeom>
          <a:solidFill>
            <a:srgbClr val="E2E0FF"/>
          </a:solidFill>
          <a:ln/>
        </p:spPr>
      </p:sp>
      <p:sp>
        <p:nvSpPr>
          <p:cNvPr id="29" name="Text 26"/>
          <p:cNvSpPr/>
          <p:nvPr/>
        </p:nvSpPr>
        <p:spPr>
          <a:xfrm>
            <a:off x="6341250" y="2146669"/>
            <a:ext cx="1670382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/>
                </a:solidFill>
              </a:rPr>
              <a:t>API и документация для разработчиков</a:t>
            </a:r>
            <a:endParaRPr lang="en-US" sz="621" dirty="0"/>
          </a:p>
        </p:txBody>
      </p:sp>
      <p:sp>
        <p:nvSpPr>
          <p:cNvPr id="30" name="Text 27"/>
          <p:cNvSpPr/>
          <p:nvPr/>
        </p:nvSpPr>
        <p:spPr>
          <a:xfrm>
            <a:off x="6341250" y="2323812"/>
            <a:ext cx="1695301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/>
                </a:solidFill>
              </a:rPr>
              <a:t>Техническая поддержка и консультации</a:t>
            </a:r>
            <a:endParaRPr lang="en-US" sz="621" dirty="0"/>
          </a:p>
        </p:txBody>
      </p:sp>
      <p:sp>
        <p:nvSpPr>
          <p:cNvPr id="31" name="Text 28"/>
          <p:cNvSpPr/>
          <p:nvPr/>
        </p:nvSpPr>
        <p:spPr>
          <a:xfrm>
            <a:off x="6341250" y="2500954"/>
            <a:ext cx="1495583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/>
                </a:solidFill>
              </a:rPr>
              <a:t>Пилотные проекты и тестирование</a:t>
            </a:r>
            <a:endParaRPr lang="en-US" sz="621" dirty="0"/>
          </a:p>
        </p:txBody>
      </p:sp>
      <p:sp>
        <p:nvSpPr>
          <p:cNvPr id="32" name="Shape 29"/>
          <p:cNvSpPr/>
          <p:nvPr/>
        </p:nvSpPr>
        <p:spPr>
          <a:xfrm>
            <a:off x="321469" y="3060288"/>
            <a:ext cx="8501063" cy="70008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3" name="Shape 30"/>
          <p:cNvSpPr/>
          <p:nvPr/>
        </p:nvSpPr>
        <p:spPr>
          <a:xfrm>
            <a:off x="321469" y="3060288"/>
            <a:ext cx="21431" cy="700088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34" name="Text 31"/>
          <p:cNvSpPr/>
          <p:nvPr/>
        </p:nvSpPr>
        <p:spPr>
          <a:xfrm>
            <a:off x="450056" y="3188875"/>
            <a:ext cx="8243888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34" b="1" spc="1" kern="0" dirty="0">
                <a:solidFill>
                  <a:srgbClr val="00D9FF"/>
                </a:solidFill>
              </a:rPr>
              <a:t>Взаимный Рост</a:t>
            </a:r>
            <a:endParaRPr lang="en-US" sz="534" dirty="0"/>
          </a:p>
        </p:txBody>
      </p:sp>
      <p:sp>
        <p:nvSpPr>
          <p:cNvPr id="35" name="Text 32"/>
          <p:cNvSpPr/>
          <p:nvPr/>
        </p:nvSpPr>
        <p:spPr>
          <a:xfrm>
            <a:off x="450056" y="3353181"/>
            <a:ext cx="8243888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Ваши устройства становятся ключевыми компонентами экосистемы AURA, получая маркетинговое преимущество и доступ к растущей аудитории пользователей, в то время как AURA расширяет функциональность и охват благодаря вашим инновациям.</a:t>
            </a:r>
            <a:endParaRPr lang="en-US" sz="674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33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00D9FF"/>
                </a:solidFill>
              </a:rPr>
              <a:t>Дорожная Карта: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 От MVP к Мультиагентной Системе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357188" y="1348718"/>
            <a:ext cx="8429625" cy="14288"/>
          </a:xfrm>
          <a:prstGeom prst="rect">
            <a:avLst/>
          </a:prstGeom>
          <a:solidFill>
            <a:srgbClr val="6C63FF">
              <a:alpha val="30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57188" y="1062968"/>
            <a:ext cx="171450" cy="171450"/>
          </a:xfrm>
          <a:prstGeom prst="ellipse">
            <a:avLst/>
          </a:prstGeom>
          <a:solidFill>
            <a:srgbClr val="00D9FF"/>
          </a:solidFill>
          <a:ln/>
        </p:spPr>
      </p:sp>
      <p:sp>
        <p:nvSpPr>
          <p:cNvPr id="6" name="Text 3"/>
          <p:cNvSpPr/>
          <p:nvPr/>
        </p:nvSpPr>
        <p:spPr>
          <a:xfrm>
            <a:off x="357188" y="1062968"/>
            <a:ext cx="17145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A1628"/>
                </a:solidFill>
              </a:rPr>
              <a:t>1</a:t>
            </a:r>
            <a:endParaRPr lang="en-US" sz="584" dirty="0"/>
          </a:p>
        </p:txBody>
      </p:sp>
      <p:sp>
        <p:nvSpPr>
          <p:cNvPr id="7" name="Text 4"/>
          <p:cNvSpPr/>
          <p:nvPr/>
        </p:nvSpPr>
        <p:spPr>
          <a:xfrm>
            <a:off x="635794" y="1062968"/>
            <a:ext cx="280197" cy="16715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MVP</a:t>
            </a:r>
            <a:endParaRPr lang="en-US" sz="885" dirty="0"/>
          </a:p>
        </p:txBody>
      </p:sp>
      <p:sp>
        <p:nvSpPr>
          <p:cNvPr id="8" name="Text 5"/>
          <p:cNvSpPr/>
          <p:nvPr/>
        </p:nvSpPr>
        <p:spPr>
          <a:xfrm>
            <a:off x="2631467" y="1062968"/>
            <a:ext cx="392711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spc="1" kern="0" dirty="0">
                <a:solidFill>
                  <a:srgbClr val="6C63FF"/>
                </a:solidFill>
              </a:rPr>
              <a:t>Готово</a:t>
            </a:r>
            <a:endParaRPr lang="en-US" sz="584" dirty="0"/>
          </a:p>
        </p:txBody>
      </p:sp>
      <p:sp>
        <p:nvSpPr>
          <p:cNvPr id="9" name="Shape 6"/>
          <p:cNvSpPr/>
          <p:nvPr/>
        </p:nvSpPr>
        <p:spPr>
          <a:xfrm>
            <a:off x="357188" y="1527311"/>
            <a:ext cx="2666991" cy="165947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357188" y="1527311"/>
            <a:ext cx="21431" cy="1659471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11" name="Text 8"/>
          <p:cNvSpPr/>
          <p:nvPr/>
        </p:nvSpPr>
        <p:spPr>
          <a:xfrm>
            <a:off x="500063" y="1670186"/>
            <a:ext cx="238124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Базовый Оркестратор с полной функциональностью управления домом:</a:t>
            </a:r>
            <a:endParaRPr lang="en-US" sz="727" dirty="0"/>
          </a:p>
        </p:txBody>
      </p:sp>
      <p:sp>
        <p:nvSpPr>
          <p:cNvPr id="12" name="Text 9"/>
          <p:cNvSpPr/>
          <p:nvPr/>
        </p:nvSpPr>
        <p:spPr>
          <a:xfrm>
            <a:off x="600075" y="2133079"/>
            <a:ext cx="1724406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Управление климатом и освещением</a:t>
            </a:r>
            <a:endParaRPr lang="en-US" sz="674" dirty="0"/>
          </a:p>
        </p:txBody>
      </p:sp>
      <p:sp>
        <p:nvSpPr>
          <p:cNvPr id="13" name="Text 10"/>
          <p:cNvSpPr/>
          <p:nvPr/>
        </p:nvSpPr>
        <p:spPr>
          <a:xfrm>
            <a:off x="600075" y="2343820"/>
            <a:ext cx="2281228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Многоуровневая память (Redis, TimescaleDB, Vector DB)</a:t>
            </a:r>
            <a:endParaRPr lang="en-US" sz="674" dirty="0"/>
          </a:p>
        </p:txBody>
      </p:sp>
      <p:sp>
        <p:nvSpPr>
          <p:cNvPr id="14" name="Text 11"/>
          <p:cNvSpPr/>
          <p:nvPr/>
        </p:nvSpPr>
        <p:spPr>
          <a:xfrm>
            <a:off x="600075" y="2693863"/>
            <a:ext cx="1617780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Голосовое управление через Алису</a:t>
            </a:r>
            <a:endParaRPr lang="en-US" sz="674" dirty="0"/>
          </a:p>
        </p:txBody>
      </p:sp>
      <p:sp>
        <p:nvSpPr>
          <p:cNvPr id="15" name="Text 12"/>
          <p:cNvSpPr/>
          <p:nvPr/>
        </p:nvSpPr>
        <p:spPr>
          <a:xfrm>
            <a:off x="600075" y="2904604"/>
            <a:ext cx="1864435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Поддержка облачного и локального LLM</a:t>
            </a:r>
            <a:endParaRPr lang="en-US" sz="674" dirty="0"/>
          </a:p>
        </p:txBody>
      </p:sp>
      <p:sp>
        <p:nvSpPr>
          <p:cNvPr id="16" name="Shape 13"/>
          <p:cNvSpPr/>
          <p:nvPr/>
        </p:nvSpPr>
        <p:spPr>
          <a:xfrm>
            <a:off x="3238491" y="1062968"/>
            <a:ext cx="171450" cy="171450"/>
          </a:xfrm>
          <a:prstGeom prst="ellipse">
            <a:avLst/>
          </a:prstGeom>
          <a:solidFill>
            <a:srgbClr val="6C63FF"/>
          </a:solidFill>
          <a:ln/>
        </p:spPr>
      </p:sp>
      <p:sp>
        <p:nvSpPr>
          <p:cNvPr id="17" name="Text 14"/>
          <p:cNvSpPr/>
          <p:nvPr/>
        </p:nvSpPr>
        <p:spPr>
          <a:xfrm>
            <a:off x="3238491" y="1062968"/>
            <a:ext cx="17145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A1628"/>
                </a:solidFill>
              </a:rPr>
              <a:t>2</a:t>
            </a:r>
            <a:endParaRPr lang="en-US" sz="584" dirty="0"/>
          </a:p>
        </p:txBody>
      </p:sp>
      <p:sp>
        <p:nvSpPr>
          <p:cNvPr id="18" name="Text 15"/>
          <p:cNvSpPr/>
          <p:nvPr/>
        </p:nvSpPr>
        <p:spPr>
          <a:xfrm>
            <a:off x="3517097" y="1062968"/>
            <a:ext cx="1396854" cy="16715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Ближайшее Будущее</a:t>
            </a:r>
            <a:endParaRPr lang="en-US" sz="885" dirty="0"/>
          </a:p>
        </p:txBody>
      </p:sp>
      <p:sp>
        <p:nvSpPr>
          <p:cNvPr id="19" name="Text 16"/>
          <p:cNvSpPr/>
          <p:nvPr/>
        </p:nvSpPr>
        <p:spPr>
          <a:xfrm>
            <a:off x="5354492" y="1062968"/>
            <a:ext cx="550990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spc="1" kern="0" dirty="0">
                <a:solidFill>
                  <a:srgbClr val="6C63FF"/>
                </a:solidFill>
              </a:rPr>
              <a:t>Q2-Q3 2025</a:t>
            </a:r>
            <a:endParaRPr lang="en-US" sz="584" dirty="0"/>
          </a:p>
        </p:txBody>
      </p:sp>
      <p:sp>
        <p:nvSpPr>
          <p:cNvPr id="20" name="Shape 17"/>
          <p:cNvSpPr/>
          <p:nvPr/>
        </p:nvSpPr>
        <p:spPr>
          <a:xfrm>
            <a:off x="3238491" y="1527311"/>
            <a:ext cx="2666991" cy="152016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3238491" y="1527311"/>
            <a:ext cx="21431" cy="1520168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22" name="Text 19"/>
          <p:cNvSpPr/>
          <p:nvPr/>
        </p:nvSpPr>
        <p:spPr>
          <a:xfrm>
            <a:off x="3381366" y="1670186"/>
            <a:ext cx="238124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Расширение функциональности и совместимости:</a:t>
            </a:r>
            <a:endParaRPr lang="en-US" sz="727" dirty="0"/>
          </a:p>
        </p:txBody>
      </p:sp>
      <p:sp>
        <p:nvSpPr>
          <p:cNvPr id="23" name="Text 20"/>
          <p:cNvSpPr/>
          <p:nvPr/>
        </p:nvSpPr>
        <p:spPr>
          <a:xfrm>
            <a:off x="3481378" y="2133079"/>
            <a:ext cx="1876992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VLM для визуального контекста (камеры)</a:t>
            </a:r>
            <a:endParaRPr lang="en-US" sz="674" dirty="0"/>
          </a:p>
        </p:txBody>
      </p:sp>
      <p:sp>
        <p:nvSpPr>
          <p:cNvPr id="24" name="Text 21"/>
          <p:cNvSpPr/>
          <p:nvPr/>
        </p:nvSpPr>
        <p:spPr>
          <a:xfrm>
            <a:off x="3481378" y="2343820"/>
            <a:ext cx="142007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Интеграция с Matter и HomeKit</a:t>
            </a:r>
            <a:endParaRPr lang="en-US" sz="674" dirty="0"/>
          </a:p>
        </p:txBody>
      </p:sp>
      <p:sp>
        <p:nvSpPr>
          <p:cNvPr id="25" name="Text 22"/>
          <p:cNvSpPr/>
          <p:nvPr/>
        </p:nvSpPr>
        <p:spPr>
          <a:xfrm>
            <a:off x="3481378" y="2554560"/>
            <a:ext cx="1749744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Предиктивное обслуживание техники</a:t>
            </a:r>
            <a:endParaRPr lang="en-US" sz="674" dirty="0"/>
          </a:p>
        </p:txBody>
      </p:sp>
      <p:sp>
        <p:nvSpPr>
          <p:cNvPr id="26" name="Text 23"/>
          <p:cNvSpPr/>
          <p:nvPr/>
        </p:nvSpPr>
        <p:spPr>
          <a:xfrm>
            <a:off x="3481378" y="2765301"/>
            <a:ext cx="1882825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Расширенная поддержка локальных LLM</a:t>
            </a:r>
            <a:endParaRPr lang="en-US" sz="674" dirty="0"/>
          </a:p>
        </p:txBody>
      </p:sp>
      <p:sp>
        <p:nvSpPr>
          <p:cNvPr id="27" name="Shape 24"/>
          <p:cNvSpPr/>
          <p:nvPr/>
        </p:nvSpPr>
        <p:spPr>
          <a:xfrm>
            <a:off x="6119794" y="1062968"/>
            <a:ext cx="171450" cy="171450"/>
          </a:xfrm>
          <a:prstGeom prst="ellipse">
            <a:avLst/>
          </a:prstGeom>
          <a:solidFill>
            <a:srgbClr val="6C63FF"/>
          </a:solidFill>
          <a:ln/>
        </p:spPr>
      </p:sp>
      <p:sp>
        <p:nvSpPr>
          <p:cNvPr id="28" name="Text 25"/>
          <p:cNvSpPr/>
          <p:nvPr/>
        </p:nvSpPr>
        <p:spPr>
          <a:xfrm>
            <a:off x="6119794" y="1062968"/>
            <a:ext cx="17145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A1628"/>
                </a:solidFill>
              </a:rPr>
              <a:t>3</a:t>
            </a:r>
            <a:endParaRPr lang="en-US" sz="584" dirty="0"/>
          </a:p>
        </p:txBody>
      </p:sp>
      <p:sp>
        <p:nvSpPr>
          <p:cNvPr id="29" name="Text 26"/>
          <p:cNvSpPr/>
          <p:nvPr/>
        </p:nvSpPr>
        <p:spPr>
          <a:xfrm>
            <a:off x="6398400" y="1062968"/>
            <a:ext cx="1801899" cy="33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Долгосрочная Перспектива</a:t>
            </a:r>
            <a:endParaRPr lang="en-US" sz="885" dirty="0"/>
          </a:p>
        </p:txBody>
      </p:sp>
      <p:sp>
        <p:nvSpPr>
          <p:cNvPr id="30" name="Text 27"/>
          <p:cNvSpPr/>
          <p:nvPr/>
        </p:nvSpPr>
        <p:spPr>
          <a:xfrm>
            <a:off x="8307456" y="1062968"/>
            <a:ext cx="479357" cy="23217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spc="1" kern="0" dirty="0">
                <a:solidFill>
                  <a:srgbClr val="00D9FF"/>
                </a:solidFill>
              </a:rPr>
              <a:t>2025-2026</a:t>
            </a:r>
            <a:endParaRPr lang="en-US" sz="584" dirty="0"/>
          </a:p>
        </p:txBody>
      </p:sp>
      <p:sp>
        <p:nvSpPr>
          <p:cNvPr id="31" name="Shape 28"/>
          <p:cNvSpPr/>
          <p:nvPr/>
        </p:nvSpPr>
        <p:spPr>
          <a:xfrm>
            <a:off x="6119794" y="1690167"/>
            <a:ext cx="2667019" cy="136015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2" name="Shape 29"/>
          <p:cNvSpPr/>
          <p:nvPr/>
        </p:nvSpPr>
        <p:spPr>
          <a:xfrm>
            <a:off x="6119794" y="1690167"/>
            <a:ext cx="21431" cy="1360159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33" name="Text 30"/>
          <p:cNvSpPr/>
          <p:nvPr/>
        </p:nvSpPr>
        <p:spPr>
          <a:xfrm>
            <a:off x="6262669" y="1833042"/>
            <a:ext cx="2381269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Мультиагентная архитектура и AI-инновации:</a:t>
            </a:r>
            <a:endParaRPr lang="en-US" sz="727" dirty="0"/>
          </a:p>
        </p:txBody>
      </p:sp>
      <p:sp>
        <p:nvSpPr>
          <p:cNvPr id="34" name="Text 31"/>
          <p:cNvSpPr/>
          <p:nvPr/>
        </p:nvSpPr>
        <p:spPr>
          <a:xfrm>
            <a:off x="6362681" y="2135925"/>
            <a:ext cx="2074339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Мультиагентные системы для сложных задач</a:t>
            </a:r>
            <a:endParaRPr lang="en-US" sz="674" dirty="0"/>
          </a:p>
        </p:txBody>
      </p:sp>
      <p:sp>
        <p:nvSpPr>
          <p:cNvPr id="35" name="Text 32"/>
          <p:cNvSpPr/>
          <p:nvPr/>
        </p:nvSpPr>
        <p:spPr>
          <a:xfrm>
            <a:off x="6362681" y="2346666"/>
            <a:ext cx="1652160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Интеграция с внешними сервисами</a:t>
            </a:r>
            <a:endParaRPr lang="en-US" sz="674" dirty="0"/>
          </a:p>
        </p:txBody>
      </p:sp>
      <p:sp>
        <p:nvSpPr>
          <p:cNvPr id="36" name="Text 33"/>
          <p:cNvSpPr/>
          <p:nvPr/>
        </p:nvSpPr>
        <p:spPr>
          <a:xfrm>
            <a:off x="6362681" y="2557407"/>
            <a:ext cx="1584182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Расширенная аналитика и insights</a:t>
            </a:r>
            <a:endParaRPr lang="en-US" sz="674" dirty="0"/>
          </a:p>
        </p:txBody>
      </p:sp>
      <p:sp>
        <p:nvSpPr>
          <p:cNvPr id="37" name="Text 34"/>
          <p:cNvSpPr/>
          <p:nvPr/>
        </p:nvSpPr>
        <p:spPr>
          <a:xfrm>
            <a:off x="6362681" y="2768147"/>
            <a:ext cx="167945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Открытая экосистема для партнеров</a:t>
            </a:r>
            <a:endParaRPr lang="en-US" sz="674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996915" y="258961"/>
            <a:ext cx="3150171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FFFFFF"/>
                </a:solidFill>
              </a:rPr>
              <a:t>Давайте Создадим</a:t>
            </a:r>
            <a:endParaRPr lang="en-US" sz="2226" dirty="0"/>
          </a:p>
        </p:txBody>
      </p:sp>
      <p:sp>
        <p:nvSpPr>
          <p:cNvPr id="4" name="Text 1"/>
          <p:cNvSpPr/>
          <p:nvPr/>
        </p:nvSpPr>
        <p:spPr>
          <a:xfrm>
            <a:off x="285750" y="662918"/>
            <a:ext cx="8572500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00D9FF"/>
                </a:solidFill>
              </a:rPr>
              <a:t>Разумный Дом Вместе</a:t>
            </a:r>
            <a:endParaRPr lang="en-US" sz="2226" dirty="0"/>
          </a:p>
        </p:txBody>
      </p:sp>
      <p:sp>
        <p:nvSpPr>
          <p:cNvPr id="5" name="Text 2"/>
          <p:cNvSpPr/>
          <p:nvPr/>
        </p:nvSpPr>
        <p:spPr>
          <a:xfrm>
            <a:off x="1714500" y="1225823"/>
            <a:ext cx="5715000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8F1F5">
                    <a:alpha val="90000"/>
                  </a:srgbClr>
                </a:solidFill>
              </a:rPr>
              <a:t>AURA готова трансформировать ваш бизнес и весь рынок умного дома</a:t>
            </a:r>
            <a:endParaRPr lang="en-US" sz="834" dirty="0"/>
          </a:p>
        </p:txBody>
      </p:sp>
      <p:sp>
        <p:nvSpPr>
          <p:cNvPr id="6" name="Shape 3"/>
          <p:cNvSpPr/>
          <p:nvPr/>
        </p:nvSpPr>
        <p:spPr>
          <a:xfrm>
            <a:off x="285750" y="1635863"/>
            <a:ext cx="2771775" cy="1549105"/>
          </a:xfrm>
          <a:prstGeom prst="rect">
            <a:avLst/>
          </a:prstGeom>
          <a:solidFill>
            <a:srgbClr val="000000">
              <a:alpha val="0"/>
            </a:srgbClr>
          </a:solidFill>
          <a:ln w="18288">
            <a:solidFill>
              <a:srgbClr val="00D9FF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285750" y="1635863"/>
            <a:ext cx="2743200" cy="14288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8" name="Text 5"/>
          <p:cNvSpPr/>
          <p:nvPr/>
        </p:nvSpPr>
        <p:spPr>
          <a:xfrm>
            <a:off x="428625" y="1778738"/>
            <a:ext cx="2486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97" b="1" dirty="0">
                <a:solidFill>
                  <a:srgbClr val="00D9FF"/>
                </a:solidFill>
              </a:rPr>
              <a:t>01</a:t>
            </a:r>
            <a:endParaRPr lang="en-US" sz="1397" dirty="0"/>
          </a:p>
        </p:txBody>
      </p:sp>
      <p:sp>
        <p:nvSpPr>
          <p:cNvPr id="9" name="Text 6"/>
          <p:cNvSpPr/>
          <p:nvPr/>
        </p:nvSpPr>
        <p:spPr>
          <a:xfrm>
            <a:off x="428625" y="2064488"/>
            <a:ext cx="2486025" cy="1542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Партнерство</a:t>
            </a:r>
            <a:endParaRPr lang="en-US" sz="885" dirty="0"/>
          </a:p>
        </p:txBody>
      </p:sp>
      <p:sp>
        <p:nvSpPr>
          <p:cNvPr id="10" name="Text 7"/>
          <p:cNvSpPr/>
          <p:nvPr/>
        </p:nvSpPr>
        <p:spPr>
          <a:xfrm>
            <a:off x="428625" y="2304501"/>
            <a:ext cx="2486025" cy="4464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>
                    <a:alpha val="85000"/>
                  </a:srgbClr>
                </a:solidFill>
              </a:rPr>
              <a:t>Обсудим "AURA-Ready" сертификацию для ваших новых датчиков и устройств, открывая доступ к премиальному рынку.</a:t>
            </a:r>
            <a:endParaRPr lang="en-US" sz="674" dirty="0"/>
          </a:p>
        </p:txBody>
      </p:sp>
      <p:sp>
        <p:nvSpPr>
          <p:cNvPr id="11" name="Shape 8"/>
          <p:cNvSpPr/>
          <p:nvPr/>
        </p:nvSpPr>
        <p:spPr>
          <a:xfrm>
            <a:off x="428625" y="2836711"/>
            <a:ext cx="2486025" cy="20538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428625" y="2836711"/>
            <a:ext cx="2486025" cy="7144"/>
          </a:xfrm>
          <a:prstGeom prst="rect">
            <a:avLst/>
          </a:prstGeom>
          <a:solidFill>
            <a:srgbClr val="CCF7FF"/>
          </a:solidFill>
          <a:ln/>
        </p:spPr>
      </p:sp>
      <p:sp>
        <p:nvSpPr>
          <p:cNvPr id="13" name="Text 10"/>
          <p:cNvSpPr/>
          <p:nvPr/>
        </p:nvSpPr>
        <p:spPr>
          <a:xfrm>
            <a:off x="428625" y="2836711"/>
            <a:ext cx="2486025" cy="205383"/>
          </a:xfrm>
          <a:prstGeom prst="rect">
            <a:avLst/>
          </a:prstGeom>
          <a:noFill/>
          <a:ln/>
        </p:spPr>
        <p:txBody>
          <a:bodyPr wrap="square" lIns="0" tIns="8509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0D9FF"/>
                </a:solidFill>
              </a:rPr>
              <a:t>→ Начать Обсуждение</a:t>
            </a:r>
            <a:endParaRPr lang="en-US" sz="584" dirty="0"/>
          </a:p>
        </p:txBody>
      </p:sp>
      <p:sp>
        <p:nvSpPr>
          <p:cNvPr id="14" name="Shape 11"/>
          <p:cNvSpPr/>
          <p:nvPr/>
        </p:nvSpPr>
        <p:spPr>
          <a:xfrm>
            <a:off x="3186113" y="1635863"/>
            <a:ext cx="2771775" cy="1549105"/>
          </a:xfrm>
          <a:prstGeom prst="rect">
            <a:avLst/>
          </a:prstGeom>
          <a:solidFill>
            <a:srgbClr val="000000">
              <a:alpha val="0"/>
            </a:srgbClr>
          </a:solidFill>
          <a:ln w="18288">
            <a:solidFill>
              <a:srgbClr val="00D9FF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3186113" y="1635863"/>
            <a:ext cx="2743200" cy="14288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16" name="Text 13"/>
          <p:cNvSpPr/>
          <p:nvPr/>
        </p:nvSpPr>
        <p:spPr>
          <a:xfrm>
            <a:off x="3328988" y="1778738"/>
            <a:ext cx="2486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97" b="1" dirty="0">
                <a:solidFill>
                  <a:srgbClr val="00D9FF"/>
                </a:solidFill>
              </a:rPr>
              <a:t>02</a:t>
            </a:r>
            <a:endParaRPr lang="en-US" sz="1397" dirty="0"/>
          </a:p>
        </p:txBody>
      </p:sp>
      <p:sp>
        <p:nvSpPr>
          <p:cNvPr id="17" name="Text 14"/>
          <p:cNvSpPr/>
          <p:nvPr/>
        </p:nvSpPr>
        <p:spPr>
          <a:xfrm>
            <a:off x="3328988" y="2064488"/>
            <a:ext cx="2486025" cy="1542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Интеграция</a:t>
            </a:r>
            <a:endParaRPr lang="en-US" sz="885" dirty="0"/>
          </a:p>
        </p:txBody>
      </p:sp>
      <p:sp>
        <p:nvSpPr>
          <p:cNvPr id="18" name="Text 15"/>
          <p:cNvSpPr/>
          <p:nvPr/>
        </p:nvSpPr>
        <p:spPr>
          <a:xfrm>
            <a:off x="3328988" y="2304501"/>
            <a:ext cx="2486025" cy="4464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>
                    <a:alpha val="85000"/>
                  </a:srgbClr>
                </a:solidFill>
              </a:rPr>
              <a:t>Предоставим полный API, документацию и техническую поддержку для глубокой интеграции ваших устройств с AURA.</a:t>
            </a:r>
            <a:endParaRPr lang="en-US" sz="674" dirty="0"/>
          </a:p>
        </p:txBody>
      </p:sp>
      <p:sp>
        <p:nvSpPr>
          <p:cNvPr id="19" name="Shape 16"/>
          <p:cNvSpPr/>
          <p:nvPr/>
        </p:nvSpPr>
        <p:spPr>
          <a:xfrm>
            <a:off x="3328988" y="2836711"/>
            <a:ext cx="2486025" cy="20538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3328988" y="2836711"/>
            <a:ext cx="2486025" cy="7144"/>
          </a:xfrm>
          <a:prstGeom prst="rect">
            <a:avLst/>
          </a:prstGeom>
          <a:solidFill>
            <a:srgbClr val="CCF7FF"/>
          </a:solidFill>
          <a:ln/>
        </p:spPr>
      </p:sp>
      <p:sp>
        <p:nvSpPr>
          <p:cNvPr id="21" name="Text 18"/>
          <p:cNvSpPr/>
          <p:nvPr/>
        </p:nvSpPr>
        <p:spPr>
          <a:xfrm>
            <a:off x="3328988" y="2836711"/>
            <a:ext cx="2486025" cy="205383"/>
          </a:xfrm>
          <a:prstGeom prst="rect">
            <a:avLst/>
          </a:prstGeom>
          <a:noFill/>
          <a:ln/>
        </p:spPr>
        <p:txBody>
          <a:bodyPr wrap="square" lIns="0" tIns="8509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0D9FF"/>
                </a:solidFill>
              </a:rPr>
              <a:t>→ Получить Документацию</a:t>
            </a:r>
            <a:endParaRPr lang="en-US" sz="584" dirty="0"/>
          </a:p>
        </p:txBody>
      </p:sp>
      <p:sp>
        <p:nvSpPr>
          <p:cNvPr id="22" name="Shape 19"/>
          <p:cNvSpPr/>
          <p:nvPr/>
        </p:nvSpPr>
        <p:spPr>
          <a:xfrm>
            <a:off x="6086475" y="1635863"/>
            <a:ext cx="2771775" cy="1549105"/>
          </a:xfrm>
          <a:prstGeom prst="rect">
            <a:avLst/>
          </a:prstGeom>
          <a:solidFill>
            <a:srgbClr val="000000">
              <a:alpha val="0"/>
            </a:srgbClr>
          </a:solidFill>
          <a:ln w="18288">
            <a:solidFill>
              <a:srgbClr val="00D9FF"/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6086475" y="1635863"/>
            <a:ext cx="2743200" cy="14288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24" name="Text 21"/>
          <p:cNvSpPr/>
          <p:nvPr/>
        </p:nvSpPr>
        <p:spPr>
          <a:xfrm>
            <a:off x="6229350" y="1778738"/>
            <a:ext cx="2486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97" b="1" dirty="0">
                <a:solidFill>
                  <a:srgbClr val="00D9FF"/>
                </a:solidFill>
              </a:rPr>
              <a:t>03</a:t>
            </a:r>
            <a:endParaRPr lang="en-US" sz="1397" dirty="0"/>
          </a:p>
        </p:txBody>
      </p:sp>
      <p:sp>
        <p:nvSpPr>
          <p:cNvPr id="25" name="Text 22"/>
          <p:cNvSpPr/>
          <p:nvPr/>
        </p:nvSpPr>
        <p:spPr>
          <a:xfrm>
            <a:off x="6229350" y="2064488"/>
            <a:ext cx="2486025" cy="1542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Пилотный Проект</a:t>
            </a:r>
            <a:endParaRPr lang="en-US" sz="885" dirty="0"/>
          </a:p>
        </p:txBody>
      </p:sp>
      <p:sp>
        <p:nvSpPr>
          <p:cNvPr id="26" name="Text 23"/>
          <p:cNvSpPr/>
          <p:nvPr/>
        </p:nvSpPr>
        <p:spPr>
          <a:xfrm>
            <a:off x="6229350" y="2304501"/>
            <a:ext cx="2486025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>
                    <a:alpha val="85000"/>
                  </a:srgbClr>
                </a:solidFill>
              </a:rPr>
              <a:t>Запустим совместный пилотный проект по тестированию AURA на вашем оборудовании и сбору реальных данных.</a:t>
            </a:r>
            <a:endParaRPr lang="en-US" sz="674" dirty="0"/>
          </a:p>
        </p:txBody>
      </p:sp>
      <p:sp>
        <p:nvSpPr>
          <p:cNvPr id="27" name="Shape 24"/>
          <p:cNvSpPr/>
          <p:nvPr/>
        </p:nvSpPr>
        <p:spPr>
          <a:xfrm>
            <a:off x="6229350" y="2808136"/>
            <a:ext cx="2486025" cy="20538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8" name="Shape 25"/>
          <p:cNvSpPr/>
          <p:nvPr/>
        </p:nvSpPr>
        <p:spPr>
          <a:xfrm>
            <a:off x="6229350" y="2808136"/>
            <a:ext cx="2486025" cy="7144"/>
          </a:xfrm>
          <a:prstGeom prst="rect">
            <a:avLst/>
          </a:prstGeom>
          <a:solidFill>
            <a:srgbClr val="CCF7FF"/>
          </a:solidFill>
          <a:ln/>
        </p:spPr>
      </p:sp>
      <p:sp>
        <p:nvSpPr>
          <p:cNvPr id="29" name="Text 26"/>
          <p:cNvSpPr/>
          <p:nvPr/>
        </p:nvSpPr>
        <p:spPr>
          <a:xfrm>
            <a:off x="6229350" y="2808136"/>
            <a:ext cx="2486025" cy="205383"/>
          </a:xfrm>
          <a:prstGeom prst="rect">
            <a:avLst/>
          </a:prstGeom>
          <a:noFill/>
          <a:ln/>
        </p:spPr>
        <p:txBody>
          <a:bodyPr wrap="square" lIns="0" tIns="8509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0D9FF"/>
                </a:solidFill>
              </a:rPr>
              <a:t>→ Запланировать Встречу</a:t>
            </a:r>
            <a:endParaRPr lang="en-US" sz="584" dirty="0"/>
          </a:p>
        </p:txBody>
      </p:sp>
      <p:sp>
        <p:nvSpPr>
          <p:cNvPr id="30" name="Text 27"/>
          <p:cNvSpPr/>
          <p:nvPr/>
        </p:nvSpPr>
        <p:spPr>
          <a:xfrm>
            <a:off x="414338" y="3520725"/>
            <a:ext cx="8315325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700"/>
              </a:lnSpc>
              <a:buNone/>
            </a:pPr>
            <a:r>
              <a:rPr lang="en-US" sz="568" spc="1" kern="0" dirty="0">
                <a:solidFill>
                  <a:srgbClr val="6C63FF"/>
                </a:solidFill>
              </a:rPr>
              <a:t>Свяжитесь с Нами</a:t>
            </a:r>
            <a:endParaRPr lang="en-US" sz="568" dirty="0"/>
          </a:p>
        </p:txBody>
      </p:sp>
      <p:sp>
        <p:nvSpPr>
          <p:cNvPr id="31" name="Text 28"/>
          <p:cNvSpPr/>
          <p:nvPr/>
        </p:nvSpPr>
        <p:spPr>
          <a:xfrm>
            <a:off x="3202270" y="3699318"/>
            <a:ext cx="229688" cy="9822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700"/>
              </a:lnSpc>
              <a:buNone/>
            </a:pPr>
            <a:r>
              <a:rPr lang="en-US" sz="516" dirty="0">
                <a:solidFill>
                  <a:srgbClr val="00D9FF"/>
                </a:solidFill>
              </a:rPr>
              <a:t>Email</a:t>
            </a:r>
            <a:endParaRPr lang="en-US" sz="516" dirty="0"/>
          </a:p>
        </p:txBody>
      </p:sp>
      <p:sp>
        <p:nvSpPr>
          <p:cNvPr id="32" name="Text 29"/>
          <p:cNvSpPr/>
          <p:nvPr/>
        </p:nvSpPr>
        <p:spPr>
          <a:xfrm>
            <a:off x="2837966" y="3818976"/>
            <a:ext cx="958323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34" b="1" dirty="0">
                <a:solidFill>
                  <a:srgbClr val="FFFFFF"/>
                </a:solidFill>
              </a:rPr>
              <a:t>partnerships@aura.ai</a:t>
            </a:r>
            <a:endParaRPr lang="en-US" sz="634" dirty="0"/>
          </a:p>
        </p:txBody>
      </p:sp>
      <p:sp>
        <p:nvSpPr>
          <p:cNvPr id="33" name="Text 30"/>
          <p:cNvSpPr/>
          <p:nvPr/>
        </p:nvSpPr>
        <p:spPr>
          <a:xfrm>
            <a:off x="4448212" y="3699318"/>
            <a:ext cx="367066" cy="9822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700"/>
              </a:lnSpc>
              <a:buNone/>
            </a:pPr>
            <a:r>
              <a:rPr lang="en-US" sz="516" dirty="0">
                <a:solidFill>
                  <a:srgbClr val="00D9FF"/>
                </a:solidFill>
              </a:rPr>
              <a:t>Веб-сайт</a:t>
            </a:r>
            <a:endParaRPr lang="en-US" sz="516" dirty="0"/>
          </a:p>
        </p:txBody>
      </p:sp>
      <p:sp>
        <p:nvSpPr>
          <p:cNvPr id="34" name="Text 31"/>
          <p:cNvSpPr/>
          <p:nvPr/>
        </p:nvSpPr>
        <p:spPr>
          <a:xfrm>
            <a:off x="4010602" y="3818976"/>
            <a:ext cx="124231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34" b="1" dirty="0">
                <a:solidFill>
                  <a:srgbClr val="FFFFFF"/>
                </a:solidFill>
              </a:rPr>
              <a:t>www.aura-smart-home.com</a:t>
            </a:r>
            <a:endParaRPr lang="en-US" sz="634" dirty="0"/>
          </a:p>
        </p:txBody>
      </p:sp>
      <p:sp>
        <p:nvSpPr>
          <p:cNvPr id="35" name="Text 32"/>
          <p:cNvSpPr/>
          <p:nvPr/>
        </p:nvSpPr>
        <p:spPr>
          <a:xfrm>
            <a:off x="5706154" y="3699318"/>
            <a:ext cx="360927" cy="9822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700"/>
              </a:lnSpc>
              <a:buNone/>
            </a:pPr>
            <a:r>
              <a:rPr lang="en-US" sz="516" dirty="0">
                <a:solidFill>
                  <a:srgbClr val="00D9FF"/>
                </a:solidFill>
              </a:rPr>
              <a:t>Телефон</a:t>
            </a:r>
            <a:endParaRPr lang="en-US" sz="516" dirty="0"/>
          </a:p>
        </p:txBody>
      </p:sp>
      <p:sp>
        <p:nvSpPr>
          <p:cNvPr id="36" name="Text 33"/>
          <p:cNvSpPr/>
          <p:nvPr/>
        </p:nvSpPr>
        <p:spPr>
          <a:xfrm>
            <a:off x="5467229" y="3818976"/>
            <a:ext cx="83880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34" b="1" dirty="0">
                <a:solidFill>
                  <a:srgbClr val="FFFFFF"/>
                </a:solidFill>
              </a:rPr>
              <a:t>+7 (XXX) XXX-XX-XX</a:t>
            </a:r>
            <a:endParaRPr lang="en-US" sz="634" dirty="0"/>
          </a:p>
        </p:txBody>
      </p:sp>
      <p:sp>
        <p:nvSpPr>
          <p:cNvPr id="37" name="Text 34"/>
          <p:cNvSpPr/>
          <p:nvPr/>
        </p:nvSpPr>
        <p:spPr>
          <a:xfrm>
            <a:off x="414338" y="4031503"/>
            <a:ext cx="8315325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674" i="1" dirty="0">
                <a:solidFill>
                  <a:srgbClr val="E8F1F5"/>
                </a:solidFill>
              </a:rPr>
              <a:t>Вместе мы создадим </a:t>
            </a:r>
            <a:pPr algn="ctr" indent="0" marL="0">
              <a:lnSpc>
                <a:spcPts val="1100"/>
              </a:lnSpc>
              <a:buNone/>
            </a:pPr>
            <a:r>
              <a:rPr lang="en-US" sz="634" b="1" i="1" dirty="0">
                <a:solidFill>
                  <a:srgbClr val="00D9FF"/>
                </a:solidFill>
              </a:rPr>
              <a:t>будущее умного дома</a:t>
            </a:r>
            <a:pPr algn="ctr" indent="0" marL="0">
              <a:lnSpc>
                <a:spcPts val="1100"/>
              </a:lnSpc>
              <a:buNone/>
            </a:pPr>
            <a:r>
              <a:rPr lang="en-US" sz="674" i="1" dirty="0">
                <a:solidFill>
                  <a:srgbClr val="E8F1F5"/>
                </a:solidFill>
              </a:rPr>
              <a:t>, где каждое устройство становится частью по-настоящему разумной экосистемы.</a:t>
            </a:r>
            <a:endParaRPr lang="en-US" sz="67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33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00D9FF"/>
                </a:solidFill>
              </a:rPr>
              <a:t>Проблема: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 Жесткие Правила Ограничивают Потенциал</a:t>
            </a:r>
            <a:endParaRPr lang="en-US" sz="1808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632" y="1634468"/>
            <a:ext cx="3000375" cy="2286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612239" y="1402296"/>
            <a:ext cx="417457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Отсутствие Контекста</a:t>
            </a:r>
            <a:endParaRPr lang="en-US" sz="885" dirty="0"/>
          </a:p>
        </p:txBody>
      </p:sp>
      <p:sp>
        <p:nvSpPr>
          <p:cNvPr id="6" name="Text 2"/>
          <p:cNvSpPr/>
          <p:nvPr/>
        </p:nvSpPr>
        <p:spPr>
          <a:xfrm>
            <a:off x="4612239" y="1634468"/>
            <a:ext cx="4174573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80" dirty="0">
                <a:solidFill>
                  <a:srgbClr val="E8F1F5">
                    <a:alpha val="90000"/>
                  </a:srgbClr>
                </a:solidFill>
              </a:rPr>
              <a:t>Современные системы работают по принципу "ЕСЛИ-ТО", игнорируя контекст: почему пользователь в комнате, его предпочтения и внешние условия.</a:t>
            </a:r>
            <a:endParaRPr lang="en-US" sz="780" dirty="0"/>
          </a:p>
        </p:txBody>
      </p:sp>
      <p:sp>
        <p:nvSpPr>
          <p:cNvPr id="7" name="Text 3"/>
          <p:cNvSpPr/>
          <p:nvPr/>
        </p:nvSpPr>
        <p:spPr>
          <a:xfrm>
            <a:off x="4612239" y="2134530"/>
            <a:ext cx="417457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Сложность и Фрустрация</a:t>
            </a:r>
            <a:endParaRPr lang="en-US" sz="885" dirty="0"/>
          </a:p>
        </p:txBody>
      </p:sp>
      <p:sp>
        <p:nvSpPr>
          <p:cNvPr id="8" name="Text 4"/>
          <p:cNvSpPr/>
          <p:nvPr/>
        </p:nvSpPr>
        <p:spPr>
          <a:xfrm>
            <a:off x="4612239" y="2366702"/>
            <a:ext cx="4174573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80" dirty="0">
                <a:solidFill>
                  <a:srgbClr val="E8F1F5">
                    <a:alpha val="90000"/>
                  </a:srgbClr>
                </a:solidFill>
              </a:rPr>
              <a:t>Пользователи тратят много времени на бесконечную настройку сценариев и отладку, что снижает удовлетворенность продуктом.</a:t>
            </a:r>
            <a:endParaRPr lang="en-US" sz="780" dirty="0"/>
          </a:p>
        </p:txBody>
      </p:sp>
      <p:sp>
        <p:nvSpPr>
          <p:cNvPr id="9" name="Text 5"/>
          <p:cNvSpPr/>
          <p:nvPr/>
        </p:nvSpPr>
        <p:spPr>
          <a:xfrm>
            <a:off x="4612239" y="2866765"/>
            <a:ext cx="417457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Неспособность к Адаптации</a:t>
            </a:r>
            <a:endParaRPr lang="en-US" sz="885" dirty="0"/>
          </a:p>
        </p:txBody>
      </p:sp>
      <p:sp>
        <p:nvSpPr>
          <p:cNvPr id="10" name="Text 6"/>
          <p:cNvSpPr/>
          <p:nvPr/>
        </p:nvSpPr>
        <p:spPr>
          <a:xfrm>
            <a:off x="4612239" y="3098936"/>
            <a:ext cx="4174573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80" dirty="0">
                <a:solidFill>
                  <a:srgbClr val="E8F1F5">
                    <a:alpha val="90000"/>
                  </a:srgbClr>
                </a:solidFill>
              </a:rPr>
              <a:t>Жесткие правила не позволяют системе учиться и подстраиваться под меняющиеся привычки жильцов и расписание.</a:t>
            </a:r>
            <a:endParaRPr lang="en-US" sz="780" dirty="0"/>
          </a:p>
        </p:txBody>
      </p:sp>
      <p:sp>
        <p:nvSpPr>
          <p:cNvPr id="11" name="Text 7"/>
          <p:cNvSpPr/>
          <p:nvPr/>
        </p:nvSpPr>
        <p:spPr>
          <a:xfrm>
            <a:off x="4612239" y="3598999"/>
            <a:ext cx="417457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Реактивность, а не Проактивность</a:t>
            </a:r>
            <a:endParaRPr lang="en-US" sz="885" dirty="0"/>
          </a:p>
        </p:txBody>
      </p:sp>
      <p:sp>
        <p:nvSpPr>
          <p:cNvPr id="12" name="Text 8"/>
          <p:cNvSpPr/>
          <p:nvPr/>
        </p:nvSpPr>
        <p:spPr>
          <a:xfrm>
            <a:off x="4612239" y="3831171"/>
            <a:ext cx="4174573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80" dirty="0">
                <a:solidFill>
                  <a:srgbClr val="E8F1F5">
                    <a:alpha val="90000"/>
                  </a:srgbClr>
                </a:solidFill>
              </a:rPr>
              <a:t>Дом реагирует на события, но не предвосхищает их — главный барьер для массового принятия технологии.</a:t>
            </a:r>
            <a:endParaRPr lang="en-US" sz="78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33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00D9FF"/>
                </a:solidFill>
              </a:rPr>
              <a:t>Решение: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 AURA — Интеллектуальная Надстройка</a:t>
            </a:r>
            <a:endParaRPr lang="en-US" sz="1808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70" y="1177268"/>
            <a:ext cx="2857500" cy="25003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583664" y="1098686"/>
            <a:ext cx="4203148" cy="16609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b="1" dirty="0">
                <a:solidFill>
                  <a:srgbClr val="FFFFFF"/>
                </a:solidFill>
              </a:rPr>
              <a:t>Что такое AURA</a:t>
            </a:r>
            <a:endParaRPr lang="en-US" sz="834" dirty="0"/>
          </a:p>
        </p:txBody>
      </p:sp>
      <p:sp>
        <p:nvSpPr>
          <p:cNvPr id="6" name="Text 2"/>
          <p:cNvSpPr/>
          <p:nvPr/>
        </p:nvSpPr>
        <p:spPr>
          <a:xfrm>
            <a:off x="4583664" y="1307641"/>
            <a:ext cx="4203148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>
                    <a:alpha val="85000"/>
                  </a:srgbClr>
                </a:solidFill>
              </a:rPr>
              <a:t>AI-оркестратор, использующий LLM (Large Language Models) и VLM (Vision-Language Models) для рассуждения, планирования и управления домом с естественным языком.</a:t>
            </a:r>
            <a:endParaRPr lang="en-US" sz="727" dirty="0"/>
          </a:p>
        </p:txBody>
      </p:sp>
      <p:sp>
        <p:nvSpPr>
          <p:cNvPr id="7" name="Text 3"/>
          <p:cNvSpPr/>
          <p:nvPr/>
        </p:nvSpPr>
        <p:spPr>
          <a:xfrm>
            <a:off x="4583664" y="1914860"/>
            <a:ext cx="4203148" cy="16609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b="1" dirty="0">
                <a:solidFill>
                  <a:srgbClr val="FFFFFF"/>
                </a:solidFill>
              </a:rPr>
              <a:t>Функционал</a:t>
            </a:r>
            <a:endParaRPr lang="en-US" sz="834" dirty="0"/>
          </a:p>
        </p:txBody>
      </p:sp>
      <p:sp>
        <p:nvSpPr>
          <p:cNvPr id="8" name="Text 4"/>
          <p:cNvSpPr/>
          <p:nvPr/>
        </p:nvSpPr>
        <p:spPr>
          <a:xfrm>
            <a:off x="4583664" y="2123815"/>
            <a:ext cx="4203148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>
                    <a:alpha val="85000"/>
                  </a:srgbClr>
                </a:solidFill>
              </a:rPr>
              <a:t>AURA превращает набор автоматизаций в единый, проактивный и интуитивный интеллект, способный понимать контекст и адаптироваться к потребностям.</a:t>
            </a:r>
            <a:endParaRPr lang="en-US" sz="727" dirty="0"/>
          </a:p>
        </p:txBody>
      </p:sp>
      <p:sp>
        <p:nvSpPr>
          <p:cNvPr id="9" name="Text 5"/>
          <p:cNvSpPr/>
          <p:nvPr/>
        </p:nvSpPr>
        <p:spPr>
          <a:xfrm>
            <a:off x="4583664" y="2581015"/>
            <a:ext cx="4203148" cy="16609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b="1" dirty="0">
                <a:solidFill>
                  <a:srgbClr val="FFFFFF"/>
                </a:solidFill>
              </a:rPr>
              <a:t>Ключевая Ценность</a:t>
            </a:r>
            <a:endParaRPr lang="en-US" sz="834" dirty="0"/>
          </a:p>
        </p:txBody>
      </p:sp>
      <p:sp>
        <p:nvSpPr>
          <p:cNvPr id="10" name="Text 6"/>
          <p:cNvSpPr/>
          <p:nvPr/>
        </p:nvSpPr>
        <p:spPr>
          <a:xfrm>
            <a:off x="4583664" y="2789969"/>
            <a:ext cx="4203148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>
                    <a:alpha val="85000"/>
                  </a:srgbClr>
                </a:solidFill>
              </a:rPr>
              <a:t>Переход от "командного процессора" к "незаметному помощнику", который заботится о пользователе и предвосхищает его потребности.</a:t>
            </a:r>
            <a:endParaRPr lang="en-US" sz="727" dirty="0"/>
          </a:p>
        </p:txBody>
      </p:sp>
      <p:sp>
        <p:nvSpPr>
          <p:cNvPr id="11" name="Text 7"/>
          <p:cNvSpPr/>
          <p:nvPr/>
        </p:nvSpPr>
        <p:spPr>
          <a:xfrm>
            <a:off x="4583664" y="3247169"/>
            <a:ext cx="4203148" cy="16609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b="1" dirty="0">
                <a:solidFill>
                  <a:srgbClr val="FFFFFF"/>
                </a:solidFill>
              </a:rPr>
              <a:t>Основа</a:t>
            </a:r>
            <a:endParaRPr lang="en-US" sz="834" dirty="0"/>
          </a:p>
        </p:txBody>
      </p:sp>
      <p:sp>
        <p:nvSpPr>
          <p:cNvPr id="12" name="Text 8"/>
          <p:cNvSpPr/>
          <p:nvPr/>
        </p:nvSpPr>
        <p:spPr>
          <a:xfrm>
            <a:off x="4583664" y="3456124"/>
            <a:ext cx="4203148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>
                    <a:alpha val="85000"/>
                  </a:srgbClr>
                </a:solidFill>
              </a:rPr>
              <a:t>AURA использует Home Assistant как фундамент, обеспечивая широчайшую совместимость с тысячами существующих устройств, включая ваши продукты.</a:t>
            </a:r>
            <a:endParaRPr lang="en-US" sz="72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599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428625"/>
            <a:ext cx="1131112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68" spc="1" kern="0" dirty="0">
                <a:solidFill>
                  <a:srgbClr val="00D9FF">
                    <a:alpha val="50000"/>
                  </a:srgbClr>
                </a:solidFill>
              </a:rPr>
              <a:t>[ SYSTEM ARCHITECTURE ]</a:t>
            </a:r>
            <a:endParaRPr lang="en-US" sz="568" dirty="0"/>
          </a:p>
        </p:txBody>
      </p:sp>
      <p:sp>
        <p:nvSpPr>
          <p:cNvPr id="4" name="Text 1"/>
          <p:cNvSpPr/>
          <p:nvPr/>
        </p:nvSpPr>
        <p:spPr>
          <a:xfrm>
            <a:off x="7741202" y="428625"/>
            <a:ext cx="1045611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68" spc="1" kern="0" dirty="0">
                <a:solidFill>
                  <a:srgbClr val="00D9FF">
                    <a:alpha val="50000"/>
                  </a:srgbClr>
                </a:solidFill>
              </a:rPr>
              <a:t>[ MULTI-LAYER DESIGN ]</a:t>
            </a:r>
            <a:endParaRPr lang="en-US" sz="568" dirty="0"/>
          </a:p>
        </p:txBody>
      </p:sp>
      <p:sp>
        <p:nvSpPr>
          <p:cNvPr id="5" name="Text 2"/>
          <p:cNvSpPr/>
          <p:nvPr/>
        </p:nvSpPr>
        <p:spPr>
          <a:xfrm>
            <a:off x="357188" y="4338377"/>
            <a:ext cx="1134712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68" spc="1" kern="0" dirty="0">
                <a:solidFill>
                  <a:srgbClr val="00D9FF">
                    <a:alpha val="50000"/>
                  </a:srgbClr>
                </a:solidFill>
              </a:rPr>
              <a:t>[ ORCHESTRATION LAYER ]</a:t>
            </a:r>
            <a:endParaRPr lang="en-US" sz="568" dirty="0"/>
          </a:p>
        </p:txBody>
      </p:sp>
      <p:sp>
        <p:nvSpPr>
          <p:cNvPr id="6" name="Text 3"/>
          <p:cNvSpPr/>
          <p:nvPr/>
        </p:nvSpPr>
        <p:spPr>
          <a:xfrm>
            <a:off x="357188" y="357188"/>
            <a:ext cx="8429625" cy="33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00D9FF"/>
                </a:solidFill>
              </a:rPr>
              <a:t>Архитектура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 AURA: Многоуровневая Система</a:t>
            </a:r>
            <a:endParaRPr lang="en-US" sz="1808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25" y="529572"/>
            <a:ext cx="4857750" cy="323849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1494" y="3720443"/>
            <a:ext cx="238361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spc="1" kern="0" dirty="0">
                <a:solidFill>
                  <a:srgbClr val="00D9FF"/>
                </a:solidFill>
              </a:rPr>
              <a:t>⚙</a:t>
            </a:r>
            <a:endParaRPr lang="en-US" sz="987" dirty="0"/>
          </a:p>
        </p:txBody>
      </p:sp>
      <p:sp>
        <p:nvSpPr>
          <p:cNvPr id="9" name="Text 5"/>
          <p:cNvSpPr/>
          <p:nvPr/>
        </p:nvSpPr>
        <p:spPr>
          <a:xfrm>
            <a:off x="521494" y="4000835"/>
            <a:ext cx="238361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Оркестратор</a:t>
            </a:r>
            <a:endParaRPr lang="en-US" sz="784" dirty="0"/>
          </a:p>
        </p:txBody>
      </p:sp>
      <p:sp>
        <p:nvSpPr>
          <p:cNvPr id="10" name="Text 6"/>
          <p:cNvSpPr/>
          <p:nvPr/>
        </p:nvSpPr>
        <p:spPr>
          <a:xfrm>
            <a:off x="521494" y="4241936"/>
            <a:ext cx="238361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>
                    <a:alpha val="85000"/>
                  </a:srgbClr>
                </a:solidFill>
              </a:rPr>
              <a:t>Сердце системы. Принимает запросы, собирает контекст, формирует план действий с помощью LLM и вызывает необходимые инструменты.</a:t>
            </a:r>
            <a:endParaRPr lang="en-US" sz="674" dirty="0"/>
          </a:p>
        </p:txBody>
      </p:sp>
      <p:sp>
        <p:nvSpPr>
          <p:cNvPr id="11" name="Text 7"/>
          <p:cNvSpPr/>
          <p:nvPr/>
        </p:nvSpPr>
        <p:spPr>
          <a:xfrm>
            <a:off x="3390881" y="3720443"/>
            <a:ext cx="238364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spc="1" kern="0" dirty="0">
                <a:solidFill>
                  <a:srgbClr val="00D9FF"/>
                </a:solidFill>
              </a:rPr>
              <a:t>💾</a:t>
            </a:r>
            <a:endParaRPr lang="en-US" sz="987" dirty="0"/>
          </a:p>
        </p:txBody>
      </p:sp>
      <p:sp>
        <p:nvSpPr>
          <p:cNvPr id="12" name="Text 8"/>
          <p:cNvSpPr/>
          <p:nvPr/>
        </p:nvSpPr>
        <p:spPr>
          <a:xfrm>
            <a:off x="3390881" y="4000835"/>
            <a:ext cx="238364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Многоуровневая Память</a:t>
            </a:r>
            <a:endParaRPr lang="en-US" sz="784" dirty="0"/>
          </a:p>
        </p:txBody>
      </p:sp>
      <p:sp>
        <p:nvSpPr>
          <p:cNvPr id="13" name="Text 9"/>
          <p:cNvSpPr/>
          <p:nvPr/>
        </p:nvSpPr>
        <p:spPr>
          <a:xfrm>
            <a:off x="3390881" y="4241936"/>
            <a:ext cx="2383641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>
                    <a:alpha val="85000"/>
                  </a:srgbClr>
                </a:solidFill>
              </a:rPr>
              <a:t>Redis (краткосрочная), TimescaleDB (долгосрочная), Vector DB (семантическая) для хранения контекста и обучения на истории.</a:t>
            </a:r>
            <a:endParaRPr lang="en-US" sz="674" dirty="0"/>
          </a:p>
        </p:txBody>
      </p:sp>
      <p:sp>
        <p:nvSpPr>
          <p:cNvPr id="14" name="Text 10"/>
          <p:cNvSpPr/>
          <p:nvPr/>
        </p:nvSpPr>
        <p:spPr>
          <a:xfrm>
            <a:off x="6260297" y="3720443"/>
            <a:ext cx="238361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spc="1" kern="0" dirty="0">
                <a:solidFill>
                  <a:srgbClr val="00D9FF"/>
                </a:solidFill>
              </a:rPr>
              <a:t>🔧</a:t>
            </a:r>
            <a:endParaRPr lang="en-US" sz="987" dirty="0"/>
          </a:p>
        </p:txBody>
      </p:sp>
      <p:sp>
        <p:nvSpPr>
          <p:cNvPr id="15" name="Text 11"/>
          <p:cNvSpPr/>
          <p:nvPr/>
        </p:nvSpPr>
        <p:spPr>
          <a:xfrm>
            <a:off x="6260297" y="4000835"/>
            <a:ext cx="238361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Инструменты</a:t>
            </a:r>
            <a:endParaRPr lang="en-US" sz="784" dirty="0"/>
          </a:p>
        </p:txBody>
      </p:sp>
      <p:sp>
        <p:nvSpPr>
          <p:cNvPr id="16" name="Text 12"/>
          <p:cNvSpPr/>
          <p:nvPr/>
        </p:nvSpPr>
        <p:spPr>
          <a:xfrm>
            <a:off x="6260297" y="4241936"/>
            <a:ext cx="238361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>
                    <a:alpha val="85000"/>
                  </a:srgbClr>
                </a:solidFill>
              </a:rPr>
              <a:t>LLM, VLM, RAG, Web Search, Home Assistant Connector — все необходимое для интеллектуального управления домом.</a:t>
            </a:r>
            <a:endParaRPr lang="en-US" sz="67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33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00D9FF"/>
                </a:solidFill>
              </a:rPr>
              <a:t>Экосистема Датчиков: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 Источник Контекста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357188" y="1062968"/>
            <a:ext cx="2000250" cy="1150116"/>
          </a:xfrm>
          <a:prstGeom prst="rect">
            <a:avLst/>
          </a:prstGeom>
          <a:solidFill>
            <a:srgbClr val="000000">
              <a:alpha val="0"/>
            </a:srgbClr>
          </a:solidFill>
          <a:ln w="9144">
            <a:solidFill>
              <a:srgbClr val="00D9FF">
                <a:alpha val="2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43000" y="1205843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704" dirty="0">
                <a:solidFill>
                  <a:srgbClr val="00D9FF"/>
                </a:solidFill>
              </a:rPr>
              <a:t>🌡️</a:t>
            </a:r>
            <a:endParaRPr lang="en-US" sz="1704" dirty="0"/>
          </a:p>
        </p:txBody>
      </p:sp>
      <p:sp>
        <p:nvSpPr>
          <p:cNvPr id="6" name="Text 3"/>
          <p:cNvSpPr/>
          <p:nvPr/>
        </p:nvSpPr>
        <p:spPr>
          <a:xfrm>
            <a:off x="683763" y="1720193"/>
            <a:ext cx="1347071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FFFFFF"/>
                </a:solidFill>
              </a:rPr>
              <a:t>Температура &amp; Влажность</a:t>
            </a:r>
            <a:endParaRPr lang="en-US" sz="683" dirty="0"/>
          </a:p>
        </p:txBody>
      </p:sp>
      <p:sp>
        <p:nvSpPr>
          <p:cNvPr id="7" name="Text 4"/>
          <p:cNvSpPr/>
          <p:nvPr/>
        </p:nvSpPr>
        <p:spPr>
          <a:xfrm>
            <a:off x="711054" y="1935928"/>
            <a:ext cx="1292489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>
                    <a:alpha val="75000"/>
                  </a:srgbClr>
                </a:solidFill>
              </a:rPr>
              <a:t>Контроль климата и комфорта</a:t>
            </a:r>
            <a:endParaRPr lang="en-US" sz="621" dirty="0"/>
          </a:p>
        </p:txBody>
      </p:sp>
      <p:sp>
        <p:nvSpPr>
          <p:cNvPr id="8" name="Shape 5"/>
          <p:cNvSpPr/>
          <p:nvPr/>
        </p:nvSpPr>
        <p:spPr>
          <a:xfrm>
            <a:off x="2500313" y="1062968"/>
            <a:ext cx="2000250" cy="1150116"/>
          </a:xfrm>
          <a:prstGeom prst="rect">
            <a:avLst/>
          </a:prstGeom>
          <a:solidFill>
            <a:srgbClr val="000000">
              <a:alpha val="0"/>
            </a:srgbClr>
          </a:solidFill>
          <a:ln w="9144">
            <a:solidFill>
              <a:srgbClr val="00D9FF">
                <a:alpha val="20000"/>
              </a:srgbClr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3286125" y="1205843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704" dirty="0">
                <a:solidFill>
                  <a:srgbClr val="00D9FF"/>
                </a:solidFill>
              </a:rPr>
              <a:t>📡</a:t>
            </a:r>
            <a:endParaRPr lang="en-US" sz="1704" dirty="0"/>
          </a:p>
        </p:txBody>
      </p:sp>
      <p:sp>
        <p:nvSpPr>
          <p:cNvPr id="10" name="Text 7"/>
          <p:cNvSpPr/>
          <p:nvPr/>
        </p:nvSpPr>
        <p:spPr>
          <a:xfrm>
            <a:off x="2664172" y="1720193"/>
            <a:ext cx="1672530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FFFFFF"/>
                </a:solidFill>
              </a:rPr>
              <a:t>Датчики Присутствия (mmWave)</a:t>
            </a:r>
            <a:endParaRPr lang="en-US" sz="683" dirty="0"/>
          </a:p>
        </p:txBody>
      </p:sp>
      <p:sp>
        <p:nvSpPr>
          <p:cNvPr id="11" name="Text 8"/>
          <p:cNvSpPr/>
          <p:nvPr/>
        </p:nvSpPr>
        <p:spPr>
          <a:xfrm>
            <a:off x="2693333" y="1935928"/>
            <a:ext cx="1614208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>
                    <a:alpha val="75000"/>
                  </a:srgbClr>
                </a:solidFill>
              </a:rPr>
              <a:t>Точное обнаружение микродвижений</a:t>
            </a:r>
            <a:endParaRPr lang="en-US" sz="621" dirty="0"/>
          </a:p>
        </p:txBody>
      </p:sp>
      <p:sp>
        <p:nvSpPr>
          <p:cNvPr id="12" name="Shape 9"/>
          <p:cNvSpPr/>
          <p:nvPr/>
        </p:nvSpPr>
        <p:spPr>
          <a:xfrm>
            <a:off x="4643438" y="1062968"/>
            <a:ext cx="2000250" cy="1150116"/>
          </a:xfrm>
          <a:prstGeom prst="rect">
            <a:avLst/>
          </a:prstGeom>
          <a:solidFill>
            <a:srgbClr val="000000">
              <a:alpha val="0"/>
            </a:srgbClr>
          </a:solidFill>
          <a:ln w="9144">
            <a:solidFill>
              <a:srgbClr val="00D9FF">
                <a:alpha val="2000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5429250" y="1205843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704" dirty="0">
                <a:solidFill>
                  <a:srgbClr val="00D9FF"/>
                </a:solidFill>
              </a:rPr>
              <a:t>🚶</a:t>
            </a:r>
            <a:endParaRPr lang="en-US" sz="1704" dirty="0"/>
          </a:p>
        </p:txBody>
      </p:sp>
      <p:sp>
        <p:nvSpPr>
          <p:cNvPr id="14" name="Text 11"/>
          <p:cNvSpPr/>
          <p:nvPr/>
        </p:nvSpPr>
        <p:spPr>
          <a:xfrm>
            <a:off x="5140347" y="1720193"/>
            <a:ext cx="1006432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FFFFFF"/>
                </a:solidFill>
              </a:rPr>
              <a:t>Датчики Движения</a:t>
            </a:r>
            <a:endParaRPr lang="en-US" sz="683" dirty="0"/>
          </a:p>
        </p:txBody>
      </p:sp>
      <p:sp>
        <p:nvSpPr>
          <p:cNvPr id="15" name="Text 12"/>
          <p:cNvSpPr/>
          <p:nvPr/>
        </p:nvSpPr>
        <p:spPr>
          <a:xfrm>
            <a:off x="5023424" y="1935928"/>
            <a:ext cx="1240278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>
                    <a:alpha val="75000"/>
                  </a:srgbClr>
                </a:solidFill>
              </a:rPr>
              <a:t>Мгновенная реакция на вход</a:t>
            </a:r>
            <a:endParaRPr lang="en-US" sz="621" dirty="0"/>
          </a:p>
        </p:txBody>
      </p:sp>
      <p:sp>
        <p:nvSpPr>
          <p:cNvPr id="16" name="Shape 13"/>
          <p:cNvSpPr/>
          <p:nvPr/>
        </p:nvSpPr>
        <p:spPr>
          <a:xfrm>
            <a:off x="6786563" y="1062968"/>
            <a:ext cx="2000250" cy="1150116"/>
          </a:xfrm>
          <a:prstGeom prst="rect">
            <a:avLst/>
          </a:prstGeom>
          <a:solidFill>
            <a:srgbClr val="000000">
              <a:alpha val="0"/>
            </a:srgbClr>
          </a:solidFill>
          <a:ln w="9144">
            <a:solidFill>
              <a:srgbClr val="00D9FF">
                <a:alpha val="20000"/>
              </a:srgbClr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72375" y="1205843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704" dirty="0">
                <a:solidFill>
                  <a:srgbClr val="00D9FF"/>
                </a:solidFill>
              </a:rPr>
              <a:t>🚪</a:t>
            </a:r>
            <a:endParaRPr lang="en-US" sz="1704" dirty="0"/>
          </a:p>
        </p:txBody>
      </p:sp>
      <p:sp>
        <p:nvSpPr>
          <p:cNvPr id="18" name="Text 15"/>
          <p:cNvSpPr/>
          <p:nvPr/>
        </p:nvSpPr>
        <p:spPr>
          <a:xfrm>
            <a:off x="7293713" y="1720193"/>
            <a:ext cx="985949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FFFFFF"/>
                </a:solidFill>
              </a:rPr>
              <a:t>Датчики Открытия</a:t>
            </a:r>
            <a:endParaRPr lang="en-US" sz="683" dirty="0"/>
          </a:p>
        </p:txBody>
      </p:sp>
      <p:sp>
        <p:nvSpPr>
          <p:cNvPr id="19" name="Text 16"/>
          <p:cNvSpPr/>
          <p:nvPr/>
        </p:nvSpPr>
        <p:spPr>
          <a:xfrm>
            <a:off x="7060397" y="1935928"/>
            <a:ext cx="1452553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>
                    <a:alpha val="75000"/>
                  </a:srgbClr>
                </a:solidFill>
              </a:rPr>
              <a:t>Контроль безопасности и энергии</a:t>
            </a:r>
            <a:endParaRPr lang="en-US" sz="621" dirty="0"/>
          </a:p>
        </p:txBody>
      </p:sp>
      <p:sp>
        <p:nvSpPr>
          <p:cNvPr id="20" name="Shape 17"/>
          <p:cNvSpPr/>
          <p:nvPr/>
        </p:nvSpPr>
        <p:spPr>
          <a:xfrm>
            <a:off x="357188" y="2341671"/>
            <a:ext cx="2000250" cy="1150116"/>
          </a:xfrm>
          <a:prstGeom prst="rect">
            <a:avLst/>
          </a:prstGeom>
          <a:solidFill>
            <a:srgbClr val="000000">
              <a:alpha val="0"/>
            </a:srgbClr>
          </a:solidFill>
          <a:ln w="9144">
            <a:solidFill>
              <a:srgbClr val="00D9FF">
                <a:alpha val="20000"/>
              </a:srgbClr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1143000" y="2484546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704" dirty="0">
                <a:solidFill>
                  <a:srgbClr val="00D9FF"/>
                </a:solidFill>
              </a:rPr>
              <a:t>📹</a:t>
            </a:r>
            <a:endParaRPr lang="en-US" sz="1704" dirty="0"/>
          </a:p>
        </p:txBody>
      </p:sp>
      <p:sp>
        <p:nvSpPr>
          <p:cNvPr id="22" name="Text 19"/>
          <p:cNvSpPr/>
          <p:nvPr/>
        </p:nvSpPr>
        <p:spPr>
          <a:xfrm>
            <a:off x="1087859" y="2998896"/>
            <a:ext cx="538879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FFFFFF"/>
                </a:solidFill>
              </a:rPr>
              <a:t>IP-Камеры</a:t>
            </a:r>
            <a:endParaRPr lang="en-US" sz="683" dirty="0"/>
          </a:p>
        </p:txBody>
      </p:sp>
      <p:sp>
        <p:nvSpPr>
          <p:cNvPr id="23" name="Text 20"/>
          <p:cNvSpPr/>
          <p:nvPr/>
        </p:nvSpPr>
        <p:spPr>
          <a:xfrm>
            <a:off x="720403" y="3214632"/>
            <a:ext cx="1273792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>
                    <a:alpha val="75000"/>
                  </a:srgbClr>
                </a:solidFill>
              </a:rPr>
              <a:t>Визуальный контекст для VLM</a:t>
            </a:r>
            <a:endParaRPr lang="en-US" sz="621" dirty="0"/>
          </a:p>
        </p:txBody>
      </p:sp>
      <p:sp>
        <p:nvSpPr>
          <p:cNvPr id="24" name="Shape 21"/>
          <p:cNvSpPr/>
          <p:nvPr/>
        </p:nvSpPr>
        <p:spPr>
          <a:xfrm>
            <a:off x="2500313" y="2341671"/>
            <a:ext cx="2000250" cy="1150116"/>
          </a:xfrm>
          <a:prstGeom prst="rect">
            <a:avLst/>
          </a:prstGeom>
          <a:solidFill>
            <a:srgbClr val="000000">
              <a:alpha val="0"/>
            </a:srgbClr>
          </a:solidFill>
          <a:ln w="9144">
            <a:solidFill>
              <a:srgbClr val="00D9FF">
                <a:alpha val="20000"/>
              </a:srgbClr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3286125" y="2484546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704" dirty="0">
                <a:solidFill>
                  <a:srgbClr val="00D9FF"/>
                </a:solidFill>
              </a:rPr>
              <a:t>💡</a:t>
            </a:r>
            <a:endParaRPr lang="en-US" sz="1704" dirty="0"/>
          </a:p>
        </p:txBody>
      </p:sp>
      <p:sp>
        <p:nvSpPr>
          <p:cNvPr id="26" name="Text 23"/>
          <p:cNvSpPr/>
          <p:nvPr/>
        </p:nvSpPr>
        <p:spPr>
          <a:xfrm>
            <a:off x="3025127" y="2998896"/>
            <a:ext cx="950621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FFFFFF"/>
                </a:solidFill>
              </a:rPr>
              <a:t>Умное Освещение</a:t>
            </a:r>
            <a:endParaRPr lang="en-US" sz="683" dirty="0"/>
          </a:p>
        </p:txBody>
      </p:sp>
      <p:sp>
        <p:nvSpPr>
          <p:cNvPr id="27" name="Text 24"/>
          <p:cNvSpPr/>
          <p:nvPr/>
        </p:nvSpPr>
        <p:spPr>
          <a:xfrm>
            <a:off x="2959884" y="3214632"/>
            <a:ext cx="1081106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>
                    <a:alpha val="75000"/>
                  </a:srgbClr>
                </a:solidFill>
              </a:rPr>
              <a:t>Цвет, яркость и сценарии</a:t>
            </a:r>
            <a:endParaRPr lang="en-US" sz="621" dirty="0"/>
          </a:p>
        </p:txBody>
      </p:sp>
      <p:sp>
        <p:nvSpPr>
          <p:cNvPr id="28" name="Shape 25"/>
          <p:cNvSpPr/>
          <p:nvPr/>
        </p:nvSpPr>
        <p:spPr>
          <a:xfrm>
            <a:off x="4643438" y="2341671"/>
            <a:ext cx="2000250" cy="1150116"/>
          </a:xfrm>
          <a:prstGeom prst="rect">
            <a:avLst/>
          </a:prstGeom>
          <a:solidFill>
            <a:srgbClr val="000000">
              <a:alpha val="0"/>
            </a:srgbClr>
          </a:solidFill>
          <a:ln w="9144">
            <a:solidFill>
              <a:srgbClr val="00D9FF">
                <a:alpha val="20000"/>
              </a:srgbClr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5429250" y="2484546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704" dirty="0">
                <a:solidFill>
                  <a:srgbClr val="00D9FF"/>
                </a:solidFill>
              </a:rPr>
              <a:t>🔊</a:t>
            </a:r>
            <a:endParaRPr lang="en-US" sz="1704" dirty="0"/>
          </a:p>
        </p:txBody>
      </p:sp>
      <p:sp>
        <p:nvSpPr>
          <p:cNvPr id="30" name="Text 27"/>
          <p:cNvSpPr/>
          <p:nvPr/>
        </p:nvSpPr>
        <p:spPr>
          <a:xfrm>
            <a:off x="5233439" y="2998896"/>
            <a:ext cx="820220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FFFFFF"/>
                </a:solidFill>
              </a:rPr>
              <a:t>Умные Колонки</a:t>
            </a:r>
            <a:endParaRPr lang="en-US" sz="683" dirty="0"/>
          </a:p>
        </p:txBody>
      </p:sp>
      <p:sp>
        <p:nvSpPr>
          <p:cNvPr id="31" name="Text 28"/>
          <p:cNvSpPr/>
          <p:nvPr/>
        </p:nvSpPr>
        <p:spPr>
          <a:xfrm>
            <a:off x="4857917" y="3214632"/>
            <a:ext cx="1571262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>
                    <a:alpha val="75000"/>
                  </a:srgbClr>
                </a:solidFill>
              </a:rPr>
              <a:t>Голосовой интерфейс и озвучивание</a:t>
            </a:r>
            <a:endParaRPr lang="en-US" sz="621" dirty="0"/>
          </a:p>
        </p:txBody>
      </p:sp>
      <p:sp>
        <p:nvSpPr>
          <p:cNvPr id="32" name="Shape 29"/>
          <p:cNvSpPr/>
          <p:nvPr/>
        </p:nvSpPr>
        <p:spPr>
          <a:xfrm>
            <a:off x="6786563" y="2341671"/>
            <a:ext cx="2000250" cy="1150116"/>
          </a:xfrm>
          <a:prstGeom prst="rect">
            <a:avLst/>
          </a:prstGeom>
          <a:solidFill>
            <a:srgbClr val="000000">
              <a:alpha val="0"/>
            </a:srgbClr>
          </a:solidFill>
          <a:ln w="9144">
            <a:solidFill>
              <a:srgbClr val="00D9FF">
                <a:alpha val="20000"/>
              </a:srgbClr>
            </a:solidFill>
            <a:prstDash val="solid"/>
          </a:ln>
        </p:spPr>
      </p:sp>
      <p:sp>
        <p:nvSpPr>
          <p:cNvPr id="33" name="Text 30"/>
          <p:cNvSpPr/>
          <p:nvPr/>
        </p:nvSpPr>
        <p:spPr>
          <a:xfrm>
            <a:off x="7572375" y="2484546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704" dirty="0">
                <a:solidFill>
                  <a:srgbClr val="00D9FF"/>
                </a:solidFill>
              </a:rPr>
              <a:t>🔘</a:t>
            </a:r>
            <a:endParaRPr lang="en-US" sz="1704" dirty="0"/>
          </a:p>
        </p:txBody>
      </p:sp>
      <p:sp>
        <p:nvSpPr>
          <p:cNvPr id="34" name="Text 31"/>
          <p:cNvSpPr/>
          <p:nvPr/>
        </p:nvSpPr>
        <p:spPr>
          <a:xfrm>
            <a:off x="7206565" y="2998896"/>
            <a:ext cx="1160245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FFFFFF"/>
                </a:solidFill>
              </a:rPr>
              <a:t>Беспроводные Кнопки</a:t>
            </a:r>
            <a:endParaRPr lang="en-US" sz="683" dirty="0"/>
          </a:p>
        </p:txBody>
      </p:sp>
      <p:sp>
        <p:nvSpPr>
          <p:cNvPr id="35" name="Text 32"/>
          <p:cNvSpPr/>
          <p:nvPr/>
        </p:nvSpPr>
        <p:spPr>
          <a:xfrm>
            <a:off x="7009274" y="3214632"/>
            <a:ext cx="1554798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E8F1F5">
                    <a:alpha val="75000"/>
                  </a:srgbClr>
                </a:solidFill>
              </a:rPr>
              <a:t>Альтернативный способ управления</a:t>
            </a:r>
            <a:endParaRPr lang="en-US" sz="621" dirty="0"/>
          </a:p>
        </p:txBody>
      </p:sp>
      <p:sp>
        <p:nvSpPr>
          <p:cNvPr id="36" name="Text 33"/>
          <p:cNvSpPr/>
          <p:nvPr/>
        </p:nvSpPr>
        <p:spPr>
          <a:xfrm>
            <a:off x="357188" y="3691812"/>
            <a:ext cx="8429625" cy="310028"/>
          </a:xfrm>
          <a:prstGeom prst="rect">
            <a:avLst/>
          </a:prstGeom>
          <a:noFill/>
          <a:ln/>
        </p:spPr>
        <p:txBody>
          <a:bodyPr wrap="square" lIns="0" tIns="170053" rIns="0" bIns="0" rtlCol="0" anchor="t">
            <a:spAutoFit/>
          </a:bodyPr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Все эти устройства питают AURA </a:t>
            </a:r>
            <a:pPr algn="ctr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D9FF"/>
                </a:solidFill>
              </a:rPr>
              <a:t>богатым контекстом</a:t>
            </a:r>
            <a:pPr algn="ctr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, позволяя системе принимать </a:t>
            </a:r>
            <a:pPr algn="ctr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D9FF"/>
                </a:solidFill>
              </a:rPr>
              <a:t>разумные и обоснованные решения</a:t>
            </a:r>
            <a:pPr algn="ctr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 вместо жестких автоматизаций.</a:t>
            </a:r>
            <a:endParaRPr lang="en-US" sz="727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33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00D9FF"/>
                </a:solidFill>
              </a:rPr>
              <a:t>Пример: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 От Команды к Разумному Решению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357188" y="1027249"/>
            <a:ext cx="8429625" cy="630436"/>
          </a:xfrm>
          <a:prstGeom prst="rect">
            <a:avLst/>
          </a:prstGeom>
          <a:solidFill>
            <a:srgbClr val="00D9FF">
              <a:alpha val="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57188" y="1027249"/>
            <a:ext cx="21431" cy="630436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6" name="Text 3"/>
          <p:cNvSpPr/>
          <p:nvPr/>
        </p:nvSpPr>
        <p:spPr>
          <a:xfrm>
            <a:off x="500063" y="1170124"/>
            <a:ext cx="814387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spc="1" kern="0" dirty="0">
                <a:solidFill>
                  <a:srgbClr val="00D9FF"/>
                </a:solidFill>
              </a:rPr>
              <a:t>Сценарий</a:t>
            </a:r>
            <a:endParaRPr lang="en-US" sz="621" dirty="0"/>
          </a:p>
        </p:txBody>
      </p:sp>
      <p:sp>
        <p:nvSpPr>
          <p:cNvPr id="7" name="Text 4"/>
          <p:cNvSpPr/>
          <p:nvPr/>
        </p:nvSpPr>
        <p:spPr>
          <a:xfrm>
            <a:off x="500063" y="1343360"/>
            <a:ext cx="814387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34" i="1" dirty="0">
                <a:solidFill>
                  <a:srgbClr val="E8F1F5"/>
                </a:solidFill>
              </a:rPr>
              <a:t>Пользователь говорит: "Что-то в гостиной душно, сделай посвежее, но не сильно шуми"</a:t>
            </a:r>
            <a:endParaRPr lang="en-US" sz="834" dirty="0"/>
          </a:p>
        </p:txBody>
      </p:sp>
      <p:sp>
        <p:nvSpPr>
          <p:cNvPr id="8" name="Text 5"/>
          <p:cNvSpPr/>
          <p:nvPr/>
        </p:nvSpPr>
        <p:spPr>
          <a:xfrm>
            <a:off x="357188" y="1907716"/>
            <a:ext cx="20002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spc="1" kern="0" dirty="0">
                <a:solidFill>
                  <a:srgbClr val="00D9FF"/>
                </a:solidFill>
              </a:rPr>
              <a:t>Шаг 1</a:t>
            </a:r>
            <a:endParaRPr lang="en-US" sz="683" dirty="0"/>
          </a:p>
        </p:txBody>
      </p:sp>
      <p:sp>
        <p:nvSpPr>
          <p:cNvPr id="9" name="Shape 6"/>
          <p:cNvSpPr/>
          <p:nvPr/>
        </p:nvSpPr>
        <p:spPr>
          <a:xfrm>
            <a:off x="357188" y="2129172"/>
            <a:ext cx="2000250" cy="1273373"/>
          </a:xfrm>
          <a:prstGeom prst="rect">
            <a:avLst/>
          </a:prstGeom>
          <a:solidFill>
            <a:srgbClr val="00D9FF">
              <a:alpha val="8000"/>
            </a:srgbClr>
          </a:solidFill>
          <a:ln w="18288">
            <a:solidFill>
              <a:srgbClr val="00D9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00063" y="2272047"/>
            <a:ext cx="1714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Сбор Контекста</a:t>
            </a:r>
            <a:endParaRPr lang="en-US" sz="784" dirty="0"/>
          </a:p>
        </p:txBody>
      </p:sp>
      <p:sp>
        <p:nvSpPr>
          <p:cNvPr id="11" name="Text 8"/>
          <p:cNvSpPr/>
          <p:nvPr/>
        </p:nvSpPr>
        <p:spPr>
          <a:xfrm>
            <a:off x="614363" y="2534580"/>
            <a:ext cx="918865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Температура: 25.1°C</a:t>
            </a:r>
            <a:endParaRPr lang="en-US" sz="674" dirty="0"/>
          </a:p>
        </p:txBody>
      </p:sp>
      <p:sp>
        <p:nvSpPr>
          <p:cNvPr id="12" name="Text 9"/>
          <p:cNvSpPr/>
          <p:nvPr/>
        </p:nvSpPr>
        <p:spPr>
          <a:xfrm>
            <a:off x="614363" y="2673883"/>
            <a:ext cx="595499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CO₂: 950 ppm</a:t>
            </a:r>
            <a:endParaRPr lang="en-US" sz="674" dirty="0"/>
          </a:p>
        </p:txBody>
      </p:sp>
      <p:sp>
        <p:nvSpPr>
          <p:cNvPr id="13" name="Text 10"/>
          <p:cNvSpPr/>
          <p:nvPr/>
        </p:nvSpPr>
        <p:spPr>
          <a:xfrm>
            <a:off x="614363" y="2813186"/>
            <a:ext cx="661606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Окно: закрыто</a:t>
            </a:r>
            <a:endParaRPr lang="en-US" sz="674" dirty="0"/>
          </a:p>
        </p:txBody>
      </p:sp>
      <p:sp>
        <p:nvSpPr>
          <p:cNvPr id="14" name="Text 11"/>
          <p:cNvSpPr/>
          <p:nvPr/>
        </p:nvSpPr>
        <p:spPr>
          <a:xfrm>
            <a:off x="614363" y="2952490"/>
            <a:ext cx="1125782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Память: "Не любит шум"</a:t>
            </a:r>
            <a:endParaRPr lang="en-US" sz="674" dirty="0"/>
          </a:p>
        </p:txBody>
      </p:sp>
      <p:sp>
        <p:nvSpPr>
          <p:cNvPr id="15" name="Text 12"/>
          <p:cNvSpPr/>
          <p:nvPr/>
        </p:nvSpPr>
        <p:spPr>
          <a:xfrm>
            <a:off x="2500313" y="1907716"/>
            <a:ext cx="20002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spc="1" kern="0" dirty="0">
                <a:solidFill>
                  <a:srgbClr val="00D9FF"/>
                </a:solidFill>
              </a:rPr>
              <a:t>Шаг 2</a:t>
            </a:r>
            <a:endParaRPr lang="en-US" sz="683" dirty="0"/>
          </a:p>
        </p:txBody>
      </p:sp>
      <p:sp>
        <p:nvSpPr>
          <p:cNvPr id="16" name="Shape 13"/>
          <p:cNvSpPr/>
          <p:nvPr/>
        </p:nvSpPr>
        <p:spPr>
          <a:xfrm>
            <a:off x="2500313" y="2129172"/>
            <a:ext cx="2000250" cy="1273373"/>
          </a:xfrm>
          <a:prstGeom prst="rect">
            <a:avLst/>
          </a:prstGeom>
          <a:solidFill>
            <a:srgbClr val="00D9FF">
              <a:alpha val="8000"/>
            </a:srgbClr>
          </a:solidFill>
          <a:ln w="18288">
            <a:solidFill>
              <a:srgbClr val="00D9F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2643188" y="2272047"/>
            <a:ext cx="1714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Планирование (LLM)</a:t>
            </a:r>
            <a:endParaRPr lang="en-US" sz="784" dirty="0"/>
          </a:p>
        </p:txBody>
      </p:sp>
      <p:sp>
        <p:nvSpPr>
          <p:cNvPr id="18" name="Text 15"/>
          <p:cNvSpPr/>
          <p:nvPr/>
        </p:nvSpPr>
        <p:spPr>
          <a:xfrm>
            <a:off x="2757488" y="2534580"/>
            <a:ext cx="1600200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Определяет: открытие окна — самый тихий способ</a:t>
            </a:r>
            <a:endParaRPr lang="en-US" sz="674" dirty="0"/>
          </a:p>
        </p:txBody>
      </p:sp>
      <p:sp>
        <p:nvSpPr>
          <p:cNvPr id="19" name="Text 16"/>
          <p:cNvSpPr/>
          <p:nvPr/>
        </p:nvSpPr>
        <p:spPr>
          <a:xfrm>
            <a:off x="2757488" y="2813186"/>
            <a:ext cx="1600200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Проверяет погоду через Web Search</a:t>
            </a:r>
            <a:endParaRPr lang="en-US" sz="674" dirty="0"/>
          </a:p>
        </p:txBody>
      </p:sp>
      <p:sp>
        <p:nvSpPr>
          <p:cNvPr id="20" name="Text 17"/>
          <p:cNvSpPr/>
          <p:nvPr/>
        </p:nvSpPr>
        <p:spPr>
          <a:xfrm>
            <a:off x="2757488" y="3091793"/>
            <a:ext cx="1216028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Формирует план действий</a:t>
            </a:r>
            <a:endParaRPr lang="en-US" sz="674" dirty="0"/>
          </a:p>
        </p:txBody>
      </p:sp>
      <p:sp>
        <p:nvSpPr>
          <p:cNvPr id="21" name="Text 18"/>
          <p:cNvSpPr/>
          <p:nvPr/>
        </p:nvSpPr>
        <p:spPr>
          <a:xfrm>
            <a:off x="4643438" y="1907716"/>
            <a:ext cx="20002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spc="1" kern="0" dirty="0">
                <a:solidFill>
                  <a:srgbClr val="00D9FF"/>
                </a:solidFill>
              </a:rPr>
              <a:t>Шаг 3</a:t>
            </a:r>
            <a:endParaRPr lang="en-US" sz="683" dirty="0"/>
          </a:p>
        </p:txBody>
      </p:sp>
      <p:sp>
        <p:nvSpPr>
          <p:cNvPr id="22" name="Shape 19"/>
          <p:cNvSpPr/>
          <p:nvPr/>
        </p:nvSpPr>
        <p:spPr>
          <a:xfrm>
            <a:off x="4643438" y="2129172"/>
            <a:ext cx="2000250" cy="1244798"/>
          </a:xfrm>
          <a:prstGeom prst="rect">
            <a:avLst/>
          </a:prstGeom>
          <a:solidFill>
            <a:srgbClr val="00D9FF">
              <a:alpha val="8000"/>
            </a:srgbClr>
          </a:solidFill>
          <a:ln w="18288">
            <a:solidFill>
              <a:srgbClr val="00D9FF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4786313" y="2272047"/>
            <a:ext cx="1714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Исполнение</a:t>
            </a:r>
            <a:endParaRPr lang="en-US" sz="784" dirty="0"/>
          </a:p>
        </p:txBody>
      </p:sp>
      <p:sp>
        <p:nvSpPr>
          <p:cNvPr id="24" name="Text 21"/>
          <p:cNvSpPr/>
          <p:nvPr/>
        </p:nvSpPr>
        <p:spPr>
          <a:xfrm>
            <a:off x="4900613" y="2534580"/>
            <a:ext cx="753917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Погода хорошая</a:t>
            </a:r>
            <a:endParaRPr lang="en-US" sz="674" dirty="0"/>
          </a:p>
        </p:txBody>
      </p:sp>
      <p:sp>
        <p:nvSpPr>
          <p:cNvPr id="25" name="Text 22"/>
          <p:cNvSpPr/>
          <p:nvPr/>
        </p:nvSpPr>
        <p:spPr>
          <a:xfrm>
            <a:off x="4900613" y="2673883"/>
            <a:ext cx="1586387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AURA дает команду Home Assistant</a:t>
            </a:r>
            <a:endParaRPr lang="en-US" sz="674" dirty="0"/>
          </a:p>
        </p:txBody>
      </p:sp>
      <p:sp>
        <p:nvSpPr>
          <p:cNvPr id="26" name="Text 23"/>
          <p:cNvSpPr/>
          <p:nvPr/>
        </p:nvSpPr>
        <p:spPr>
          <a:xfrm>
            <a:off x="4900613" y="2813186"/>
            <a:ext cx="83685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Окно открывается</a:t>
            </a:r>
            <a:endParaRPr lang="en-US" sz="674" dirty="0"/>
          </a:p>
        </p:txBody>
      </p:sp>
      <p:sp>
        <p:nvSpPr>
          <p:cNvPr id="27" name="Text 24"/>
          <p:cNvSpPr/>
          <p:nvPr/>
        </p:nvSpPr>
        <p:spPr>
          <a:xfrm>
            <a:off x="6786563" y="1907716"/>
            <a:ext cx="20002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spc="1" kern="0" dirty="0">
                <a:solidFill>
                  <a:srgbClr val="00D9FF"/>
                </a:solidFill>
              </a:rPr>
              <a:t>Шаг 4</a:t>
            </a:r>
            <a:endParaRPr lang="en-US" sz="683" dirty="0"/>
          </a:p>
        </p:txBody>
      </p:sp>
      <p:sp>
        <p:nvSpPr>
          <p:cNvPr id="28" name="Shape 25"/>
          <p:cNvSpPr/>
          <p:nvPr/>
        </p:nvSpPr>
        <p:spPr>
          <a:xfrm>
            <a:off x="6786563" y="2129172"/>
            <a:ext cx="2000250" cy="1244798"/>
          </a:xfrm>
          <a:prstGeom prst="rect">
            <a:avLst/>
          </a:prstGeom>
          <a:solidFill>
            <a:srgbClr val="00D9FF">
              <a:alpha val="8000"/>
            </a:srgbClr>
          </a:solidFill>
          <a:ln w="18288">
            <a:solidFill>
              <a:srgbClr val="00D9FF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6929438" y="2272047"/>
            <a:ext cx="1714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Запись в Память</a:t>
            </a:r>
            <a:endParaRPr lang="en-US" sz="784" dirty="0"/>
          </a:p>
        </p:txBody>
      </p:sp>
      <p:sp>
        <p:nvSpPr>
          <p:cNvPr id="30" name="Text 27"/>
          <p:cNvSpPr/>
          <p:nvPr/>
        </p:nvSpPr>
        <p:spPr>
          <a:xfrm>
            <a:off x="7043738" y="2534580"/>
            <a:ext cx="114805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Вся цепочка сохраняется</a:t>
            </a:r>
            <a:endParaRPr lang="en-US" sz="674" dirty="0"/>
          </a:p>
        </p:txBody>
      </p:sp>
      <p:sp>
        <p:nvSpPr>
          <p:cNvPr id="31" name="Text 28"/>
          <p:cNvSpPr/>
          <p:nvPr/>
        </p:nvSpPr>
        <p:spPr>
          <a:xfrm>
            <a:off x="7043738" y="2673883"/>
            <a:ext cx="864533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Система обучается</a:t>
            </a:r>
            <a:endParaRPr lang="en-US" sz="674" dirty="0"/>
          </a:p>
        </p:txBody>
      </p:sp>
      <p:sp>
        <p:nvSpPr>
          <p:cNvPr id="32" name="Text 29"/>
          <p:cNvSpPr/>
          <p:nvPr/>
        </p:nvSpPr>
        <p:spPr>
          <a:xfrm>
            <a:off x="7043738" y="2813186"/>
            <a:ext cx="1308729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Будущие решения ускорятся</a:t>
            </a:r>
            <a:endParaRPr lang="en-US" sz="674" dirty="0"/>
          </a:p>
        </p:txBody>
      </p:sp>
      <p:sp>
        <p:nvSpPr>
          <p:cNvPr id="33" name="Shape 30"/>
          <p:cNvSpPr/>
          <p:nvPr/>
        </p:nvSpPr>
        <p:spPr>
          <a:xfrm>
            <a:off x="357188" y="3588283"/>
            <a:ext cx="8429625" cy="619720"/>
          </a:xfrm>
          <a:prstGeom prst="rect">
            <a:avLst/>
          </a:prstGeom>
          <a:solidFill>
            <a:srgbClr val="6C63FF">
              <a:alpha val="8000"/>
            </a:srgbClr>
          </a:solidFill>
          <a:ln/>
        </p:spPr>
      </p:sp>
      <p:sp>
        <p:nvSpPr>
          <p:cNvPr id="34" name="Shape 31"/>
          <p:cNvSpPr/>
          <p:nvPr/>
        </p:nvSpPr>
        <p:spPr>
          <a:xfrm>
            <a:off x="357188" y="3588283"/>
            <a:ext cx="21431" cy="619720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35" name="Text 32"/>
          <p:cNvSpPr/>
          <p:nvPr/>
        </p:nvSpPr>
        <p:spPr>
          <a:xfrm>
            <a:off x="500063" y="3731158"/>
            <a:ext cx="814387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spc="1" kern="0" dirty="0">
                <a:solidFill>
                  <a:srgbClr val="6C63FF"/>
                </a:solidFill>
              </a:rPr>
              <a:t>Вывод</a:t>
            </a:r>
            <a:endParaRPr lang="en-US" sz="621" dirty="0"/>
          </a:p>
        </p:txBody>
      </p:sp>
      <p:sp>
        <p:nvSpPr>
          <p:cNvPr id="36" name="Text 33"/>
          <p:cNvSpPr/>
          <p:nvPr/>
        </p:nvSpPr>
        <p:spPr>
          <a:xfrm>
            <a:off x="500063" y="3904394"/>
            <a:ext cx="8143875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80" dirty="0">
                <a:solidFill>
                  <a:srgbClr val="E8F1F5"/>
                </a:solidFill>
              </a:rPr>
              <a:t>AURA использует ваши датчики для принятия не автоматических, а </a:t>
            </a:r>
            <a:pPr algn="l" indent="0" marL="0">
              <a:lnSpc>
                <a:spcPts val="1300"/>
              </a:lnSpc>
              <a:buNone/>
            </a:pPr>
            <a:r>
              <a:rPr lang="en-US" sz="734" b="1" dirty="0">
                <a:solidFill>
                  <a:srgbClr val="E8F1F5"/>
                </a:solidFill>
              </a:rPr>
              <a:t>разумных решений</a:t>
            </a:r>
            <a:pPr algn="l" indent="0" marL="0">
              <a:lnSpc>
                <a:spcPts val="1300"/>
              </a:lnSpc>
              <a:buNone/>
            </a:pPr>
            <a:r>
              <a:rPr lang="en-US" sz="780" dirty="0">
                <a:solidFill>
                  <a:srgbClr val="E8F1F5"/>
                </a:solidFill>
              </a:rPr>
              <a:t>, учитывая контекст, предпочтения и внешние условия.</a:t>
            </a:r>
            <a:endParaRPr lang="en-US" sz="78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6686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00D9FF"/>
                </a:solidFill>
              </a:rPr>
              <a:t>Ценность для Производителей: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 Спрос на Продвинутые 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Датчики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357188" y="1397273"/>
            <a:ext cx="2666991" cy="262917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57188" y="1397273"/>
            <a:ext cx="21431" cy="2629179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6" name="Shape 3"/>
          <p:cNvSpPr/>
          <p:nvPr/>
        </p:nvSpPr>
        <p:spPr>
          <a:xfrm>
            <a:off x="535781" y="1575867"/>
            <a:ext cx="285750" cy="285750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7" name="Text 4"/>
          <p:cNvSpPr/>
          <p:nvPr/>
        </p:nvSpPr>
        <p:spPr>
          <a:xfrm>
            <a:off x="535781" y="1575867"/>
            <a:ext cx="285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A1628"/>
                </a:solidFill>
              </a:rPr>
              <a:t>📡</a:t>
            </a:r>
            <a:endParaRPr lang="en-US" sz="987" dirty="0"/>
          </a:p>
        </p:txBody>
      </p:sp>
      <p:sp>
        <p:nvSpPr>
          <p:cNvPr id="8" name="Text 5"/>
          <p:cNvSpPr/>
          <p:nvPr/>
        </p:nvSpPr>
        <p:spPr>
          <a:xfrm>
            <a:off x="535781" y="1968773"/>
            <a:ext cx="2309803" cy="16715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Датчики Присутствия (mmWave)</a:t>
            </a:r>
            <a:endParaRPr lang="en-US" sz="885" dirty="0"/>
          </a:p>
        </p:txBody>
      </p:sp>
      <p:sp>
        <p:nvSpPr>
          <p:cNvPr id="9" name="Text 6"/>
          <p:cNvSpPr/>
          <p:nvPr/>
        </p:nvSpPr>
        <p:spPr>
          <a:xfrm>
            <a:off x="535781" y="2243082"/>
            <a:ext cx="2309803" cy="9671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>
                    <a:alpha val="85000"/>
                  </a:srgbClr>
                </a:solidFill>
              </a:rPr>
              <a:t>AURA не может выключить свет, пока датчик видит микродвижения. Это делает простые PIR-датчики недостаточными и стимулирует переход на mmWave-технологию.</a:t>
            </a:r>
            <a:endParaRPr lang="en-US" sz="727" dirty="0"/>
          </a:p>
        </p:txBody>
      </p:sp>
      <p:sp>
        <p:nvSpPr>
          <p:cNvPr id="10" name="Shape 7"/>
          <p:cNvSpPr/>
          <p:nvPr/>
        </p:nvSpPr>
        <p:spPr>
          <a:xfrm>
            <a:off x="535781" y="3317435"/>
            <a:ext cx="2309803" cy="53042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35781" y="3317435"/>
            <a:ext cx="2309803" cy="7144"/>
          </a:xfrm>
          <a:prstGeom prst="rect">
            <a:avLst/>
          </a:prstGeom>
          <a:solidFill>
            <a:srgbClr val="CCF7FF"/>
          </a:solidFill>
          <a:ln/>
        </p:spPr>
      </p:sp>
      <p:sp>
        <p:nvSpPr>
          <p:cNvPr id="12" name="Text 9"/>
          <p:cNvSpPr/>
          <p:nvPr/>
        </p:nvSpPr>
        <p:spPr>
          <a:xfrm>
            <a:off x="535781" y="3410303"/>
            <a:ext cx="2309803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spc="1" kern="0" dirty="0">
                <a:solidFill>
                  <a:srgbClr val="00D9FF"/>
                </a:solidFill>
              </a:rPr>
              <a:t>Рыночная Возможность</a:t>
            </a:r>
            <a:endParaRPr lang="en-US" sz="584" dirty="0"/>
          </a:p>
        </p:txBody>
      </p:sp>
      <p:sp>
        <p:nvSpPr>
          <p:cNvPr id="13" name="Text 10"/>
          <p:cNvSpPr/>
          <p:nvPr/>
        </p:nvSpPr>
        <p:spPr>
          <a:xfrm>
            <a:off x="535781" y="3569252"/>
            <a:ext cx="2309803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Премиальный сегмент с высокой маржой и растущим спросом</a:t>
            </a:r>
            <a:endParaRPr lang="en-US" sz="674" dirty="0"/>
          </a:p>
        </p:txBody>
      </p:sp>
      <p:sp>
        <p:nvSpPr>
          <p:cNvPr id="14" name="Shape 11"/>
          <p:cNvSpPr/>
          <p:nvPr/>
        </p:nvSpPr>
        <p:spPr>
          <a:xfrm>
            <a:off x="3238491" y="1397273"/>
            <a:ext cx="2666991" cy="262917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3238491" y="1397273"/>
            <a:ext cx="21431" cy="2629179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16" name="Shape 13"/>
          <p:cNvSpPr/>
          <p:nvPr/>
        </p:nvSpPr>
        <p:spPr>
          <a:xfrm>
            <a:off x="3417084" y="1575867"/>
            <a:ext cx="285750" cy="285750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17" name="Text 14"/>
          <p:cNvSpPr/>
          <p:nvPr/>
        </p:nvSpPr>
        <p:spPr>
          <a:xfrm>
            <a:off x="3417084" y="1575867"/>
            <a:ext cx="285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A1628"/>
                </a:solidFill>
              </a:rPr>
              <a:t>🌡️</a:t>
            </a:r>
            <a:endParaRPr lang="en-US" sz="987" dirty="0"/>
          </a:p>
        </p:txBody>
      </p:sp>
      <p:sp>
        <p:nvSpPr>
          <p:cNvPr id="18" name="Text 15"/>
          <p:cNvSpPr/>
          <p:nvPr/>
        </p:nvSpPr>
        <p:spPr>
          <a:xfrm>
            <a:off x="3417084" y="1968773"/>
            <a:ext cx="2309803" cy="16715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CO₂ и Климатические Датчики</a:t>
            </a:r>
            <a:endParaRPr lang="en-US" sz="885" dirty="0"/>
          </a:p>
        </p:txBody>
      </p:sp>
      <p:sp>
        <p:nvSpPr>
          <p:cNvPr id="19" name="Text 16"/>
          <p:cNvSpPr/>
          <p:nvPr/>
        </p:nvSpPr>
        <p:spPr>
          <a:xfrm>
            <a:off x="3417084" y="2243082"/>
            <a:ext cx="2309803" cy="9671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>
                    <a:alpha val="85000"/>
                  </a:srgbClr>
                </a:solidFill>
              </a:rPr>
              <a:t>AURA нуждается в богатом контексте окружающей среды (температура, влажность, CO₂, качество воздуха) для принятия разумных решений о вентиляции и климатизации.</a:t>
            </a:r>
            <a:endParaRPr lang="en-US" sz="727" dirty="0"/>
          </a:p>
        </p:txBody>
      </p:sp>
      <p:sp>
        <p:nvSpPr>
          <p:cNvPr id="20" name="Shape 17"/>
          <p:cNvSpPr/>
          <p:nvPr/>
        </p:nvSpPr>
        <p:spPr>
          <a:xfrm>
            <a:off x="3417084" y="3317435"/>
            <a:ext cx="2309803" cy="53042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3417084" y="3317435"/>
            <a:ext cx="2309803" cy="7144"/>
          </a:xfrm>
          <a:prstGeom prst="rect">
            <a:avLst/>
          </a:prstGeom>
          <a:solidFill>
            <a:srgbClr val="CCF7FF"/>
          </a:solidFill>
          <a:ln/>
        </p:spPr>
      </p:sp>
      <p:sp>
        <p:nvSpPr>
          <p:cNvPr id="22" name="Text 19"/>
          <p:cNvSpPr/>
          <p:nvPr/>
        </p:nvSpPr>
        <p:spPr>
          <a:xfrm>
            <a:off x="3417084" y="3410303"/>
            <a:ext cx="2309803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spc="1" kern="0" dirty="0">
                <a:solidFill>
                  <a:srgbClr val="00D9FF"/>
                </a:solidFill>
              </a:rPr>
              <a:t>Рыночная Возможность</a:t>
            </a:r>
            <a:endParaRPr lang="en-US" sz="584" dirty="0"/>
          </a:p>
        </p:txBody>
      </p:sp>
      <p:sp>
        <p:nvSpPr>
          <p:cNvPr id="23" name="Text 20"/>
          <p:cNvSpPr/>
          <p:nvPr/>
        </p:nvSpPr>
        <p:spPr>
          <a:xfrm>
            <a:off x="3417084" y="3569252"/>
            <a:ext cx="2309803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Растущий спрос на здоровье и благополучие в доме</a:t>
            </a:r>
            <a:endParaRPr lang="en-US" sz="674" dirty="0"/>
          </a:p>
        </p:txBody>
      </p:sp>
      <p:sp>
        <p:nvSpPr>
          <p:cNvPr id="24" name="Shape 21"/>
          <p:cNvSpPr/>
          <p:nvPr/>
        </p:nvSpPr>
        <p:spPr>
          <a:xfrm>
            <a:off x="6119794" y="1397273"/>
            <a:ext cx="2667019" cy="2629179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Shape 22"/>
          <p:cNvSpPr/>
          <p:nvPr/>
        </p:nvSpPr>
        <p:spPr>
          <a:xfrm>
            <a:off x="6119794" y="1397273"/>
            <a:ext cx="21431" cy="2629179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26" name="Shape 23"/>
          <p:cNvSpPr/>
          <p:nvPr/>
        </p:nvSpPr>
        <p:spPr>
          <a:xfrm>
            <a:off x="6298388" y="1575867"/>
            <a:ext cx="285750" cy="285750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27" name="Text 24"/>
          <p:cNvSpPr/>
          <p:nvPr/>
        </p:nvSpPr>
        <p:spPr>
          <a:xfrm>
            <a:off x="6298388" y="1575867"/>
            <a:ext cx="285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A1628"/>
                </a:solidFill>
              </a:rPr>
              <a:t>🔗</a:t>
            </a:r>
            <a:endParaRPr lang="en-US" sz="987" dirty="0"/>
          </a:p>
        </p:txBody>
      </p:sp>
      <p:sp>
        <p:nvSpPr>
          <p:cNvPr id="28" name="Text 25"/>
          <p:cNvSpPr/>
          <p:nvPr/>
        </p:nvSpPr>
        <p:spPr>
          <a:xfrm>
            <a:off x="6298388" y="1968773"/>
            <a:ext cx="2309831" cy="33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Мультисенсоры и Комбинированные Устройства</a:t>
            </a:r>
            <a:endParaRPr lang="en-US" sz="885" dirty="0"/>
          </a:p>
        </p:txBody>
      </p:sp>
      <p:sp>
        <p:nvSpPr>
          <p:cNvPr id="29" name="Text 26"/>
          <p:cNvSpPr/>
          <p:nvPr/>
        </p:nvSpPr>
        <p:spPr>
          <a:xfrm>
            <a:off x="6298388" y="2410234"/>
            <a:ext cx="2309831" cy="6400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>
                    <a:alpha val="85000"/>
                  </a:srgbClr>
                </a:solidFill>
              </a:rPr>
              <a:t>AURA работает лучше с комбинированными данными (температура + влажность + CO₂ + освещенность). Это повышает ценность комплексных устройств вашего производства.</a:t>
            </a:r>
            <a:endParaRPr lang="en-US" sz="727" dirty="0"/>
          </a:p>
        </p:txBody>
      </p:sp>
      <p:sp>
        <p:nvSpPr>
          <p:cNvPr id="30" name="Shape 27"/>
          <p:cNvSpPr/>
          <p:nvPr/>
        </p:nvSpPr>
        <p:spPr>
          <a:xfrm>
            <a:off x="6298388" y="3157426"/>
            <a:ext cx="2309831" cy="530423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1" name="Shape 28"/>
          <p:cNvSpPr/>
          <p:nvPr/>
        </p:nvSpPr>
        <p:spPr>
          <a:xfrm>
            <a:off x="6298388" y="3157426"/>
            <a:ext cx="2309831" cy="7144"/>
          </a:xfrm>
          <a:prstGeom prst="rect">
            <a:avLst/>
          </a:prstGeom>
          <a:solidFill>
            <a:srgbClr val="CCF7FF"/>
          </a:solidFill>
          <a:ln/>
        </p:spPr>
      </p:sp>
      <p:sp>
        <p:nvSpPr>
          <p:cNvPr id="32" name="Text 29"/>
          <p:cNvSpPr/>
          <p:nvPr/>
        </p:nvSpPr>
        <p:spPr>
          <a:xfrm>
            <a:off x="6298388" y="3243151"/>
            <a:ext cx="2309831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spc="1" kern="0" dirty="0">
                <a:solidFill>
                  <a:srgbClr val="00D9FF"/>
                </a:solidFill>
              </a:rPr>
              <a:t>Рыночная Возможность</a:t>
            </a:r>
            <a:endParaRPr lang="en-US" sz="584" dirty="0"/>
          </a:p>
        </p:txBody>
      </p:sp>
      <p:sp>
        <p:nvSpPr>
          <p:cNvPr id="33" name="Text 30"/>
          <p:cNvSpPr/>
          <p:nvPr/>
        </p:nvSpPr>
        <p:spPr>
          <a:xfrm>
            <a:off x="6298388" y="3402099"/>
            <a:ext cx="2309831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Увеличение среднего чека и лояльности клиентов</a:t>
            </a:r>
            <a:endParaRPr lang="en-US" sz="674" dirty="0"/>
          </a:p>
        </p:txBody>
      </p:sp>
      <p:sp>
        <p:nvSpPr>
          <p:cNvPr id="34" name="Shape 31"/>
          <p:cNvSpPr/>
          <p:nvPr/>
        </p:nvSpPr>
        <p:spPr>
          <a:xfrm>
            <a:off x="714375" y="2823456"/>
            <a:ext cx="7715250" cy="75009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5" name="Shape 32"/>
          <p:cNvSpPr/>
          <p:nvPr/>
        </p:nvSpPr>
        <p:spPr>
          <a:xfrm>
            <a:off x="714375" y="2823456"/>
            <a:ext cx="21431" cy="750094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36" name="Text 33"/>
          <p:cNvSpPr/>
          <p:nvPr/>
        </p:nvSpPr>
        <p:spPr>
          <a:xfrm>
            <a:off x="857250" y="2966331"/>
            <a:ext cx="7429500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34" b="1" spc="1" kern="0" dirty="0">
                <a:solidFill>
                  <a:srgbClr val="6C63FF"/>
                </a:solidFill>
              </a:rPr>
              <a:t>Ключевой Вывод</a:t>
            </a:r>
            <a:endParaRPr lang="en-US" sz="534" dirty="0"/>
          </a:p>
        </p:txBody>
      </p:sp>
      <p:sp>
        <p:nvSpPr>
          <p:cNvPr id="37" name="Text 34"/>
          <p:cNvSpPr/>
          <p:nvPr/>
        </p:nvSpPr>
        <p:spPr>
          <a:xfrm>
            <a:off x="857250" y="3130637"/>
            <a:ext cx="7429500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AURA делает "глупые" датчики устаревшими, создавая новый, премиальный сегмент рынка для ваших инновационных продуктов. Спрос на продвинутые сенсоры растет экспоненциально.</a:t>
            </a:r>
            <a:endParaRPr lang="en-US" sz="727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6686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00D9FF"/>
                </a:solidFill>
              </a:rPr>
              <a:t>Ценность для Производителей: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 Рост Использования и 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Совместимости</a:t>
            </a:r>
            <a:endParaRPr lang="en-US" sz="1808" dirty="0"/>
          </a:p>
        </p:txBody>
      </p:sp>
      <p:sp>
        <p:nvSpPr>
          <p:cNvPr id="4" name="Text 1"/>
          <p:cNvSpPr/>
          <p:nvPr/>
        </p:nvSpPr>
        <p:spPr>
          <a:xfrm>
            <a:off x="500063" y="1397273"/>
            <a:ext cx="2524116" cy="33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Снижение Фрустрации = Рост Использования</a:t>
            </a:r>
            <a:endParaRPr lang="en-US" sz="885" dirty="0"/>
          </a:p>
        </p:txBody>
      </p:sp>
      <p:sp>
        <p:nvSpPr>
          <p:cNvPr id="5" name="Text 2"/>
          <p:cNvSpPr/>
          <p:nvPr/>
        </p:nvSpPr>
        <p:spPr>
          <a:xfrm>
            <a:off x="357188" y="2095909"/>
            <a:ext cx="2666991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E8F1F5"/>
                </a:solidFill>
              </a:rPr>
              <a:t>Упрощение настройки и повышение "разумности" системы ведет к тому, что пользователи чаще и активнее используют свои умные устройства.</a:t>
            </a:r>
            <a:endParaRPr lang="en-US" sz="734" dirty="0"/>
          </a:p>
        </p:txBody>
      </p:sp>
      <p:sp>
        <p:nvSpPr>
          <p:cNvPr id="6" name="Text 3"/>
          <p:cNvSpPr/>
          <p:nvPr/>
        </p:nvSpPr>
        <p:spPr>
          <a:xfrm>
            <a:off x="457200" y="2867434"/>
            <a:ext cx="1783845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Меньше времени на конфигурацию</a:t>
            </a:r>
            <a:endParaRPr lang="en-US" sz="727" dirty="0"/>
          </a:p>
        </p:txBody>
      </p:sp>
      <p:sp>
        <p:nvSpPr>
          <p:cNvPr id="7" name="Text 4"/>
          <p:cNvSpPr/>
          <p:nvPr/>
        </p:nvSpPr>
        <p:spPr>
          <a:xfrm>
            <a:off x="457200" y="3088891"/>
            <a:ext cx="1989367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Больше удовлетворения пользователей</a:t>
            </a:r>
            <a:endParaRPr lang="en-US" sz="727" dirty="0"/>
          </a:p>
        </p:txBody>
      </p:sp>
      <p:sp>
        <p:nvSpPr>
          <p:cNvPr id="8" name="Text 5"/>
          <p:cNvSpPr/>
          <p:nvPr/>
        </p:nvSpPr>
        <p:spPr>
          <a:xfrm>
            <a:off x="457200" y="3310347"/>
            <a:ext cx="1431289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Повышенная вовлеченность</a:t>
            </a:r>
            <a:endParaRPr lang="en-US" sz="727" dirty="0"/>
          </a:p>
        </p:txBody>
      </p:sp>
      <p:sp>
        <p:nvSpPr>
          <p:cNvPr id="9" name="Text 6"/>
          <p:cNvSpPr/>
          <p:nvPr/>
        </p:nvSpPr>
        <p:spPr>
          <a:xfrm>
            <a:off x="3381366" y="1397273"/>
            <a:ext cx="2524116" cy="33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Увеличение Потребности в Устройствах</a:t>
            </a:r>
            <a:endParaRPr lang="en-US" sz="885" dirty="0"/>
          </a:p>
        </p:txBody>
      </p:sp>
      <p:sp>
        <p:nvSpPr>
          <p:cNvPr id="10" name="Text 7"/>
          <p:cNvSpPr/>
          <p:nvPr/>
        </p:nvSpPr>
        <p:spPr>
          <a:xfrm>
            <a:off x="3238491" y="2095909"/>
            <a:ext cx="2666991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E8F1F5"/>
                </a:solidFill>
              </a:rPr>
              <a:t>Чем умнее система, тем больше данных ей нужно. Это стимулирует пользователей покупать больше ваших датчиков и устройств.</a:t>
            </a:r>
            <a:endParaRPr lang="en-US" sz="734" dirty="0"/>
          </a:p>
        </p:txBody>
      </p:sp>
      <p:sp>
        <p:nvSpPr>
          <p:cNvPr id="11" name="Text 8"/>
          <p:cNvSpPr/>
          <p:nvPr/>
        </p:nvSpPr>
        <p:spPr>
          <a:xfrm>
            <a:off x="3338503" y="2695984"/>
            <a:ext cx="1613622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Спрос на полное покрытие дома</a:t>
            </a:r>
            <a:endParaRPr lang="en-US" sz="727" dirty="0"/>
          </a:p>
        </p:txBody>
      </p:sp>
      <p:sp>
        <p:nvSpPr>
          <p:cNvPr id="12" name="Text 9"/>
          <p:cNvSpPr/>
          <p:nvPr/>
        </p:nvSpPr>
        <p:spPr>
          <a:xfrm>
            <a:off x="3338503" y="2917441"/>
            <a:ext cx="1326393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Увеличение среднего чека</a:t>
            </a:r>
            <a:endParaRPr lang="en-US" sz="727" dirty="0"/>
          </a:p>
        </p:txBody>
      </p:sp>
      <p:sp>
        <p:nvSpPr>
          <p:cNvPr id="13" name="Text 10"/>
          <p:cNvSpPr/>
          <p:nvPr/>
        </p:nvSpPr>
        <p:spPr>
          <a:xfrm>
            <a:off x="3338503" y="3138897"/>
            <a:ext cx="1882853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Долгосрочные отношения с клиентом</a:t>
            </a:r>
            <a:endParaRPr lang="en-US" sz="727" dirty="0"/>
          </a:p>
        </p:txBody>
      </p:sp>
      <p:sp>
        <p:nvSpPr>
          <p:cNvPr id="14" name="Text 11"/>
          <p:cNvSpPr/>
          <p:nvPr/>
        </p:nvSpPr>
        <p:spPr>
          <a:xfrm>
            <a:off x="6262669" y="1397273"/>
            <a:ext cx="1674344" cy="16715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Широкая Совместимость</a:t>
            </a:r>
            <a:endParaRPr lang="en-US" sz="885" dirty="0"/>
          </a:p>
        </p:txBody>
      </p:sp>
      <p:sp>
        <p:nvSpPr>
          <p:cNvPr id="15" name="Text 12"/>
          <p:cNvSpPr/>
          <p:nvPr/>
        </p:nvSpPr>
        <p:spPr>
          <a:xfrm>
            <a:off x="6119794" y="1928757"/>
            <a:ext cx="2667019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E8F1F5"/>
                </a:solidFill>
              </a:rPr>
              <a:t>AURA, работая поверх Home Assistant, гарантирует совместимость с тысячами устройств, включая все ваши продукты.</a:t>
            </a:r>
            <a:endParaRPr lang="en-US" sz="734" dirty="0"/>
          </a:p>
        </p:txBody>
      </p:sp>
      <p:sp>
        <p:nvSpPr>
          <p:cNvPr id="16" name="Text 13"/>
          <p:cNvSpPr/>
          <p:nvPr/>
        </p:nvSpPr>
        <p:spPr>
          <a:xfrm>
            <a:off x="6219806" y="2528832"/>
            <a:ext cx="151899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Zigbee, Matter, Wi-Fi поддержка</a:t>
            </a:r>
            <a:endParaRPr lang="en-US" sz="727" dirty="0"/>
          </a:p>
        </p:txBody>
      </p:sp>
      <p:sp>
        <p:nvSpPr>
          <p:cNvPr id="17" name="Text 14"/>
          <p:cNvSpPr/>
          <p:nvPr/>
        </p:nvSpPr>
        <p:spPr>
          <a:xfrm>
            <a:off x="6219806" y="2750288"/>
            <a:ext cx="1507889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VLM-совместимость для камер</a:t>
            </a:r>
            <a:endParaRPr lang="en-US" sz="727" dirty="0"/>
          </a:p>
        </p:txBody>
      </p:sp>
      <p:sp>
        <p:nvSpPr>
          <p:cNvPr id="18" name="Text 15"/>
          <p:cNvSpPr/>
          <p:nvPr/>
        </p:nvSpPr>
        <p:spPr>
          <a:xfrm>
            <a:off x="6219806" y="2971744"/>
            <a:ext cx="1058447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Открытая экосистема</a:t>
            </a:r>
            <a:endParaRPr lang="en-US" sz="727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3343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00D9FF"/>
                </a:solidFill>
              </a:rPr>
              <a:t>Голосовые Ассистенты:</a:t>
            </a:r>
            <a:pPr algn="l" indent="0" marL="0">
              <a:lnSpc>
                <a:spcPts val="2600"/>
              </a:lnSpc>
              <a:buNone/>
            </a:pPr>
            <a:r>
              <a:rPr lang="en-US" sz="1808" b="1" dirty="0">
                <a:solidFill>
                  <a:srgbClr val="FFFFFF"/>
                </a:solidFill>
              </a:rPr>
              <a:t> От Мозга к Интерфейсу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357188" y="1062968"/>
            <a:ext cx="4071938" cy="215239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57188" y="1062968"/>
            <a:ext cx="21431" cy="2152390"/>
          </a:xfrm>
          <a:prstGeom prst="rect">
            <a:avLst/>
          </a:prstGeom>
          <a:solidFill>
            <a:srgbClr val="FF6B6B"/>
          </a:solidFill>
          <a:ln/>
        </p:spPr>
      </p:sp>
      <p:sp>
        <p:nvSpPr>
          <p:cNvPr id="6" name="Text 3"/>
          <p:cNvSpPr/>
          <p:nvPr/>
        </p:nvSpPr>
        <p:spPr>
          <a:xfrm>
            <a:off x="535781" y="1241561"/>
            <a:ext cx="37147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spc="2" kern="0" dirty="0">
                <a:solidFill>
                  <a:srgbClr val="FF6B6B"/>
                </a:solidFill>
              </a:rPr>
              <a:t>Традиционный Подход</a:t>
            </a:r>
            <a:endParaRPr lang="en-US" sz="683" dirty="0"/>
          </a:p>
        </p:txBody>
      </p:sp>
      <p:sp>
        <p:nvSpPr>
          <p:cNvPr id="7" name="Text 4"/>
          <p:cNvSpPr/>
          <p:nvPr/>
        </p:nvSpPr>
        <p:spPr>
          <a:xfrm>
            <a:off x="535781" y="1448730"/>
            <a:ext cx="37147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Алиса как "Мозг"</a:t>
            </a:r>
            <a:endParaRPr lang="en-US" sz="784" dirty="0"/>
          </a:p>
        </p:txBody>
      </p:sp>
      <p:sp>
        <p:nvSpPr>
          <p:cNvPr id="8" name="Text 5"/>
          <p:cNvSpPr/>
          <p:nvPr/>
        </p:nvSpPr>
        <p:spPr>
          <a:xfrm>
            <a:off x="535781" y="1689832"/>
            <a:ext cx="371475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>
                    <a:alpha val="85000"/>
                  </a:srgbClr>
                </a:solidFill>
              </a:rPr>
              <a:t>Голосовой ассистент самостоятельно принимает решения и управляет устройствами через встроенные сценарии.</a:t>
            </a:r>
            <a:endParaRPr lang="en-US" sz="727" dirty="0"/>
          </a:p>
        </p:txBody>
      </p:sp>
      <p:sp>
        <p:nvSpPr>
          <p:cNvPr id="9" name="Text 6"/>
          <p:cNvSpPr/>
          <p:nvPr/>
        </p:nvSpPr>
        <p:spPr>
          <a:xfrm>
            <a:off x="535781" y="2009849"/>
            <a:ext cx="37147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Ограничения</a:t>
            </a:r>
            <a:endParaRPr lang="en-US" sz="784" dirty="0"/>
          </a:p>
        </p:txBody>
      </p:sp>
      <p:sp>
        <p:nvSpPr>
          <p:cNvPr id="10" name="Text 7"/>
          <p:cNvSpPr/>
          <p:nvPr/>
        </p:nvSpPr>
        <p:spPr>
          <a:xfrm>
            <a:off x="650081" y="2308101"/>
            <a:ext cx="1367498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Жесткие команды и сценарии</a:t>
            </a:r>
            <a:endParaRPr lang="en-US" sz="674" dirty="0"/>
          </a:p>
        </p:txBody>
      </p:sp>
      <p:sp>
        <p:nvSpPr>
          <p:cNvPr id="11" name="Text 8"/>
          <p:cNvSpPr/>
          <p:nvPr/>
        </p:nvSpPr>
        <p:spPr>
          <a:xfrm>
            <a:off x="650081" y="2504554"/>
            <a:ext cx="975959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Отсутствие контекста</a:t>
            </a:r>
            <a:endParaRPr lang="en-US" sz="674" dirty="0"/>
          </a:p>
        </p:txBody>
      </p:sp>
      <p:sp>
        <p:nvSpPr>
          <p:cNvPr id="12" name="Text 9"/>
          <p:cNvSpPr/>
          <p:nvPr/>
        </p:nvSpPr>
        <p:spPr>
          <a:xfrm>
            <a:off x="650081" y="2701007"/>
            <a:ext cx="897964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Сложная настройка</a:t>
            </a:r>
            <a:endParaRPr lang="en-US" sz="674" dirty="0"/>
          </a:p>
        </p:txBody>
      </p:sp>
      <p:sp>
        <p:nvSpPr>
          <p:cNvPr id="13" name="Text 10"/>
          <p:cNvSpPr/>
          <p:nvPr/>
        </p:nvSpPr>
        <p:spPr>
          <a:xfrm>
            <a:off x="650081" y="2897460"/>
            <a:ext cx="1329435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Ограниченная адаптивность</a:t>
            </a:r>
            <a:endParaRPr lang="en-US" sz="674" dirty="0"/>
          </a:p>
        </p:txBody>
      </p:sp>
      <p:sp>
        <p:nvSpPr>
          <p:cNvPr id="14" name="Shape 11"/>
          <p:cNvSpPr/>
          <p:nvPr/>
        </p:nvSpPr>
        <p:spPr>
          <a:xfrm>
            <a:off x="4714875" y="1062968"/>
            <a:ext cx="4071938" cy="215239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4714875" y="1062968"/>
            <a:ext cx="21431" cy="2152390"/>
          </a:xfrm>
          <a:prstGeom prst="rect">
            <a:avLst/>
          </a:prstGeom>
          <a:solidFill>
            <a:srgbClr val="00D9FF"/>
          </a:solidFill>
          <a:ln/>
        </p:spPr>
      </p:sp>
      <p:sp>
        <p:nvSpPr>
          <p:cNvPr id="16" name="Text 13"/>
          <p:cNvSpPr/>
          <p:nvPr/>
        </p:nvSpPr>
        <p:spPr>
          <a:xfrm>
            <a:off x="4893469" y="1241561"/>
            <a:ext cx="37147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spc="2" kern="0" dirty="0">
                <a:solidFill>
                  <a:srgbClr val="00D9FF"/>
                </a:solidFill>
              </a:rPr>
              <a:t>С AURA</a:t>
            </a:r>
            <a:endParaRPr lang="en-US" sz="683" dirty="0"/>
          </a:p>
        </p:txBody>
      </p:sp>
      <p:sp>
        <p:nvSpPr>
          <p:cNvPr id="17" name="Text 14"/>
          <p:cNvSpPr/>
          <p:nvPr/>
        </p:nvSpPr>
        <p:spPr>
          <a:xfrm>
            <a:off x="4893469" y="1448730"/>
            <a:ext cx="37147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Алиса как "Уши" и "Рот"</a:t>
            </a:r>
            <a:endParaRPr lang="en-US" sz="784" dirty="0"/>
          </a:p>
        </p:txBody>
      </p:sp>
      <p:sp>
        <p:nvSpPr>
          <p:cNvPr id="18" name="Text 15"/>
          <p:cNvSpPr/>
          <p:nvPr/>
        </p:nvSpPr>
        <p:spPr>
          <a:xfrm>
            <a:off x="4893469" y="1689832"/>
            <a:ext cx="371475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>
                    <a:alpha val="85000"/>
                  </a:srgbClr>
                </a:solidFill>
              </a:rPr>
              <a:t>Голосовой ассистент становится удобным интерфейсом, передавая запросы интеллектуальному агенту AURA.</a:t>
            </a:r>
            <a:endParaRPr lang="en-US" sz="727" dirty="0"/>
          </a:p>
        </p:txBody>
      </p:sp>
      <p:sp>
        <p:nvSpPr>
          <p:cNvPr id="19" name="Text 16"/>
          <p:cNvSpPr/>
          <p:nvPr/>
        </p:nvSpPr>
        <p:spPr>
          <a:xfrm>
            <a:off x="4893469" y="2009849"/>
            <a:ext cx="37147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</a:rPr>
              <a:t>Преимущества</a:t>
            </a:r>
            <a:endParaRPr lang="en-US" sz="784" dirty="0"/>
          </a:p>
        </p:txBody>
      </p:sp>
      <p:sp>
        <p:nvSpPr>
          <p:cNvPr id="20" name="Text 17"/>
          <p:cNvSpPr/>
          <p:nvPr/>
        </p:nvSpPr>
        <p:spPr>
          <a:xfrm>
            <a:off x="5007769" y="2308101"/>
            <a:ext cx="1585187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Естественный язык вместо команд</a:t>
            </a:r>
            <a:endParaRPr lang="en-US" sz="674" dirty="0"/>
          </a:p>
        </p:txBody>
      </p:sp>
      <p:sp>
        <p:nvSpPr>
          <p:cNvPr id="21" name="Text 18"/>
          <p:cNvSpPr/>
          <p:nvPr/>
        </p:nvSpPr>
        <p:spPr>
          <a:xfrm>
            <a:off x="5007769" y="2504554"/>
            <a:ext cx="1121959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Контекстное понимание</a:t>
            </a:r>
            <a:endParaRPr lang="en-US" sz="674" dirty="0"/>
          </a:p>
        </p:txBody>
      </p:sp>
      <p:sp>
        <p:nvSpPr>
          <p:cNvPr id="22" name="Text 19"/>
          <p:cNvSpPr/>
          <p:nvPr/>
        </p:nvSpPr>
        <p:spPr>
          <a:xfrm>
            <a:off x="5007769" y="2701007"/>
            <a:ext cx="1000125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Двусторонний диалог</a:t>
            </a:r>
            <a:endParaRPr lang="en-US" sz="674" dirty="0"/>
          </a:p>
        </p:txBody>
      </p:sp>
      <p:sp>
        <p:nvSpPr>
          <p:cNvPr id="23" name="Text 20"/>
          <p:cNvSpPr/>
          <p:nvPr/>
        </p:nvSpPr>
        <p:spPr>
          <a:xfrm>
            <a:off x="5007769" y="2897460"/>
            <a:ext cx="894420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E8F1F5"/>
                </a:solidFill>
              </a:rPr>
              <a:t>Разумные решения</a:t>
            </a:r>
            <a:endParaRPr lang="en-US" sz="674" dirty="0"/>
          </a:p>
        </p:txBody>
      </p:sp>
      <p:sp>
        <p:nvSpPr>
          <p:cNvPr id="24" name="Shape 21"/>
          <p:cNvSpPr/>
          <p:nvPr/>
        </p:nvSpPr>
        <p:spPr>
          <a:xfrm>
            <a:off x="357188" y="3429670"/>
            <a:ext cx="8429625" cy="77007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Shape 22"/>
          <p:cNvSpPr/>
          <p:nvPr/>
        </p:nvSpPr>
        <p:spPr>
          <a:xfrm>
            <a:off x="357188" y="3429670"/>
            <a:ext cx="21431" cy="770074"/>
          </a:xfrm>
          <a:prstGeom prst="rect">
            <a:avLst/>
          </a:prstGeom>
          <a:solidFill>
            <a:srgbClr val="6C63FF"/>
          </a:solidFill>
          <a:ln/>
        </p:spPr>
      </p:sp>
      <p:sp>
        <p:nvSpPr>
          <p:cNvPr id="26" name="Text 23"/>
          <p:cNvSpPr/>
          <p:nvPr/>
        </p:nvSpPr>
        <p:spPr>
          <a:xfrm>
            <a:off x="500063" y="3572545"/>
            <a:ext cx="8143875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34" b="1" spc="1" kern="0" dirty="0">
                <a:solidFill>
                  <a:srgbClr val="6C63FF"/>
                </a:solidFill>
              </a:rPr>
              <a:t>Ключевой Момент</a:t>
            </a:r>
            <a:endParaRPr lang="en-US" sz="534" dirty="0"/>
          </a:p>
        </p:txBody>
      </p:sp>
      <p:sp>
        <p:nvSpPr>
          <p:cNvPr id="27" name="Text 24"/>
          <p:cNvSpPr/>
          <p:nvPr/>
        </p:nvSpPr>
        <p:spPr>
          <a:xfrm>
            <a:off x="500063" y="3736851"/>
            <a:ext cx="8143875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8F1F5"/>
                </a:solidFill>
              </a:rPr>
              <a:t>AURA повышает ценность голосовых колонок, делая их по-настоящему полезными для управления домом. Пользователь говорит естественно, AURA рассуждает разумно, Алиса озвучивает результат.</a:t>
            </a:r>
            <a:endParaRPr lang="en-US" sz="72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2025-11-11T21:52:05Z</dcterms:created>
  <dcterms:modified xsi:type="dcterms:W3CDTF">2025-11-11T21:52:05Z</dcterms:modified>
</cp:coreProperties>
</file>